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6" r:id="rId3"/>
    <p:sldId id="258" r:id="rId4"/>
    <p:sldId id="259" r:id="rId5"/>
    <p:sldId id="274" r:id="rId6"/>
    <p:sldId id="260" r:id="rId7"/>
    <p:sldId id="257" r:id="rId8"/>
    <p:sldId id="261" r:id="rId9"/>
    <p:sldId id="273" r:id="rId10"/>
    <p:sldId id="262" r:id="rId11"/>
    <p:sldId id="264" r:id="rId12"/>
    <p:sldId id="268" r:id="rId13"/>
    <p:sldId id="277" r:id="rId14"/>
    <p:sldId id="278" r:id="rId15"/>
    <p:sldId id="279" r:id="rId16"/>
    <p:sldId id="280" r:id="rId17"/>
    <p:sldId id="281" r:id="rId18"/>
    <p:sldId id="282" r:id="rId19"/>
    <p:sldId id="283" r:id="rId20"/>
    <p:sldId id="284" r:id="rId21"/>
    <p:sldId id="272" r:id="rId22"/>
  </p:sldIdLst>
  <p:sldSz cx="18288000" cy="10287000"/>
  <p:notesSz cx="6858000" cy="9144000"/>
  <p:embeddedFontLst>
    <p:embeddedFont>
      <p:font typeface="Calibri" panose="020F0502020204030204" pitchFamily="34" charset="0"/>
      <p:regular r:id="rId23"/>
      <p:bold r:id="rId24"/>
      <p:italic r:id="rId25"/>
      <p:boldItalic r:id="rId26"/>
    </p:embeddedFont>
    <p:embeddedFont>
      <p:font typeface="Muli" panose="020B0604020202020204" charset="0"/>
      <p:regular r:id="rId27"/>
    </p:embeddedFont>
    <p:embeddedFont>
      <p:font typeface="Muli Bol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E473"/>
    <a:srgbClr val="464F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91" autoAdjust="0"/>
    <p:restoredTop sz="88868" autoAdjust="0"/>
  </p:normalViewPr>
  <p:slideViewPr>
    <p:cSldViewPr>
      <p:cViewPr>
        <p:scale>
          <a:sx n="25" d="100"/>
          <a:sy n="25" d="100"/>
        </p:scale>
        <p:origin x="1260" y="54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3.png>
</file>

<file path=ppt/media/image4.png>
</file>

<file path=ppt/media/image5.pn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1028700" y="3365993"/>
            <a:ext cx="12153900" cy="5145733"/>
            <a:chOff x="0" y="172720"/>
            <a:chExt cx="16205201" cy="6860976"/>
          </a:xfrm>
        </p:grpSpPr>
        <p:sp>
          <p:nvSpPr>
            <p:cNvPr id="3" name="TextBox 3"/>
            <p:cNvSpPr txBox="1"/>
            <p:nvPr/>
          </p:nvSpPr>
          <p:spPr>
            <a:xfrm>
              <a:off x="0" y="172720"/>
              <a:ext cx="16205201" cy="4336058"/>
            </a:xfrm>
            <a:prstGeom prst="rect">
              <a:avLst/>
            </a:prstGeom>
          </p:spPr>
          <p:txBody>
            <a:bodyPr wrap="square" lIns="0" tIns="0" rIns="0" bIns="0" rtlCol="0" anchor="t">
              <a:spAutoFit/>
            </a:bodyPr>
            <a:lstStyle/>
            <a:p>
              <a:pPr>
                <a:lnSpc>
                  <a:spcPts val="13229"/>
                </a:lnSpc>
              </a:pPr>
              <a:r>
                <a:rPr lang="en-US" sz="9449" spc="-103" dirty="0" err="1">
                  <a:solidFill>
                    <a:srgbClr val="000000"/>
                  </a:solidFill>
                  <a:latin typeface="Muli Bold"/>
                </a:rPr>
                <a:t>Đồ</a:t>
              </a:r>
              <a:r>
                <a:rPr lang="en-US" sz="9449" spc="-103" dirty="0">
                  <a:solidFill>
                    <a:srgbClr val="000000"/>
                  </a:solidFill>
                  <a:latin typeface="Muli Bold"/>
                </a:rPr>
                <a:t> </a:t>
              </a:r>
              <a:r>
                <a:rPr lang="en-US" sz="9449" spc="-103" dirty="0" err="1">
                  <a:solidFill>
                    <a:srgbClr val="000000"/>
                  </a:solidFill>
                  <a:latin typeface="Muli Bold"/>
                </a:rPr>
                <a:t>án</a:t>
              </a:r>
              <a:r>
                <a:rPr lang="en-US" sz="9449" spc="-103" dirty="0">
                  <a:solidFill>
                    <a:srgbClr val="000000"/>
                  </a:solidFill>
                  <a:latin typeface="Muli Bold"/>
                </a:rPr>
                <a:t> </a:t>
              </a:r>
              <a:r>
                <a:rPr lang="en-US" sz="9449" spc="-103" dirty="0" err="1">
                  <a:solidFill>
                    <a:srgbClr val="000000"/>
                  </a:solidFill>
                  <a:latin typeface="Muli Bold"/>
                </a:rPr>
                <a:t>chuyên</a:t>
              </a:r>
              <a:r>
                <a:rPr lang="en-US" sz="9449" spc="-103" dirty="0">
                  <a:solidFill>
                    <a:srgbClr val="000000"/>
                  </a:solidFill>
                  <a:latin typeface="Muli Bold"/>
                </a:rPr>
                <a:t> </a:t>
              </a:r>
              <a:r>
                <a:rPr lang="en-US" sz="9449" spc="-103" dirty="0" err="1">
                  <a:solidFill>
                    <a:srgbClr val="000000"/>
                  </a:solidFill>
                  <a:latin typeface="Muli Bold"/>
                </a:rPr>
                <a:t>ngành</a:t>
              </a:r>
              <a:endParaRPr lang="en-US" sz="9449" spc="-103" dirty="0">
                <a:solidFill>
                  <a:srgbClr val="000000"/>
                </a:solidFill>
                <a:latin typeface="Muli Bold"/>
              </a:endParaRPr>
            </a:p>
            <a:p>
              <a:pPr algn="ctr">
                <a:lnSpc>
                  <a:spcPts val="13229"/>
                </a:lnSpc>
              </a:pPr>
              <a:r>
                <a:rPr lang="en-US" sz="9449" spc="-103" dirty="0" err="1">
                  <a:solidFill>
                    <a:srgbClr val="000000"/>
                  </a:solidFill>
                  <a:latin typeface="Muli Bold"/>
                </a:rPr>
                <a:t>Kĩ</a:t>
              </a:r>
              <a:r>
                <a:rPr lang="en-US" sz="9449" spc="-103" dirty="0">
                  <a:solidFill>
                    <a:srgbClr val="000000"/>
                  </a:solidFill>
                  <a:latin typeface="Muli Bold"/>
                </a:rPr>
                <a:t> </a:t>
              </a:r>
              <a:r>
                <a:rPr lang="en-US" sz="9449" spc="-103" dirty="0" err="1">
                  <a:solidFill>
                    <a:srgbClr val="000000"/>
                  </a:solidFill>
                  <a:latin typeface="Muli Bold"/>
                </a:rPr>
                <a:t>thuật</a:t>
              </a:r>
              <a:r>
                <a:rPr lang="en-US" sz="9449" spc="-103" dirty="0">
                  <a:solidFill>
                    <a:srgbClr val="000000"/>
                  </a:solidFill>
                  <a:latin typeface="Muli Bold"/>
                </a:rPr>
                <a:t> </a:t>
              </a:r>
              <a:r>
                <a:rPr lang="en-US" sz="9449" spc="-103" dirty="0" err="1">
                  <a:solidFill>
                    <a:srgbClr val="000000"/>
                  </a:solidFill>
                  <a:latin typeface="Muli Bold"/>
                </a:rPr>
                <a:t>máy</a:t>
              </a:r>
              <a:r>
                <a:rPr lang="en-US" sz="9449" spc="-103" dirty="0">
                  <a:solidFill>
                    <a:srgbClr val="000000"/>
                  </a:solidFill>
                  <a:latin typeface="Muli Bold"/>
                </a:rPr>
                <a:t> </a:t>
              </a:r>
              <a:r>
                <a:rPr lang="en-US" sz="9449" spc="-103" dirty="0" err="1">
                  <a:solidFill>
                    <a:srgbClr val="000000"/>
                  </a:solidFill>
                  <a:latin typeface="Muli Bold"/>
                </a:rPr>
                <a:t>tính</a:t>
              </a:r>
              <a:endParaRPr lang="en-US" sz="9449" spc="-103" dirty="0">
                <a:solidFill>
                  <a:srgbClr val="000000"/>
                </a:solidFill>
                <a:latin typeface="Muli Bold"/>
              </a:endParaRPr>
            </a:p>
          </p:txBody>
        </p:sp>
        <p:sp>
          <p:nvSpPr>
            <p:cNvPr id="4" name="TextBox 4"/>
            <p:cNvSpPr txBox="1"/>
            <p:nvPr/>
          </p:nvSpPr>
          <p:spPr>
            <a:xfrm>
              <a:off x="0" y="5215856"/>
              <a:ext cx="15249406" cy="786130"/>
            </a:xfrm>
            <a:prstGeom prst="rect">
              <a:avLst/>
            </a:prstGeom>
          </p:spPr>
          <p:txBody>
            <a:bodyPr lIns="0" tIns="0" rIns="0" bIns="0" rtlCol="0" anchor="t">
              <a:spAutoFit/>
            </a:bodyPr>
            <a:lstStyle/>
            <a:p>
              <a:pPr>
                <a:lnSpc>
                  <a:spcPts val="5039"/>
                </a:lnSpc>
              </a:pPr>
              <a:r>
                <a:rPr lang="en-US" sz="3599" dirty="0" err="1">
                  <a:solidFill>
                    <a:srgbClr val="000000"/>
                  </a:solidFill>
                  <a:latin typeface="Muli"/>
                </a:rPr>
                <a:t>Lớp</a:t>
              </a:r>
              <a:r>
                <a:rPr lang="en-US" sz="3599" dirty="0">
                  <a:solidFill>
                    <a:srgbClr val="000000"/>
                  </a:solidFill>
                  <a:latin typeface="Muli"/>
                </a:rPr>
                <a:t> </a:t>
              </a:r>
              <a:r>
                <a:rPr lang="en-US" sz="3599" dirty="0" err="1">
                  <a:solidFill>
                    <a:srgbClr val="000000"/>
                  </a:solidFill>
                  <a:latin typeface="Muli"/>
                </a:rPr>
                <a:t>ưu</a:t>
              </a:r>
              <a:r>
                <a:rPr lang="en-US" sz="3599" dirty="0">
                  <a:solidFill>
                    <a:srgbClr val="000000"/>
                  </a:solidFill>
                  <a:latin typeface="Muli"/>
                </a:rPr>
                <a:t> tiên:20231FE6071002 </a:t>
              </a:r>
            </a:p>
          </p:txBody>
        </p:sp>
        <p:sp>
          <p:nvSpPr>
            <p:cNvPr id="17" name="TextBox 4">
              <a:extLst>
                <a:ext uri="{FF2B5EF4-FFF2-40B4-BE49-F238E27FC236}">
                  <a16:creationId xmlns:a16="http://schemas.microsoft.com/office/drawing/2014/main" id="{4B2B2959-9F6E-C96E-48F5-8016969545AD}"/>
                </a:ext>
              </a:extLst>
            </p:cNvPr>
            <p:cNvSpPr txBox="1"/>
            <p:nvPr/>
          </p:nvSpPr>
          <p:spPr>
            <a:xfrm>
              <a:off x="0" y="6247565"/>
              <a:ext cx="15249406" cy="786131"/>
            </a:xfrm>
            <a:prstGeom prst="rect">
              <a:avLst/>
            </a:prstGeom>
          </p:spPr>
          <p:txBody>
            <a:bodyPr lIns="0" tIns="0" rIns="0" bIns="0" rtlCol="0" anchor="t">
              <a:spAutoFit/>
            </a:bodyPr>
            <a:lstStyle/>
            <a:p>
              <a:pPr>
                <a:lnSpc>
                  <a:spcPts val="5039"/>
                </a:lnSpc>
              </a:pPr>
              <a:r>
                <a:rPr lang="en-US" sz="3599" dirty="0">
                  <a:solidFill>
                    <a:srgbClr val="000000"/>
                  </a:solidFill>
                  <a:latin typeface="Muli"/>
                </a:rPr>
                <a:t>GVHD: </a:t>
              </a:r>
              <a:r>
                <a:rPr lang="en-US" sz="3599" dirty="0" err="1">
                  <a:solidFill>
                    <a:srgbClr val="000000"/>
                  </a:solidFill>
                  <a:latin typeface="Muli"/>
                </a:rPr>
                <a:t>thầy</a:t>
              </a:r>
              <a:r>
                <a:rPr lang="en-US" sz="3599" dirty="0">
                  <a:solidFill>
                    <a:srgbClr val="000000"/>
                  </a:solidFill>
                  <a:latin typeface="Muli"/>
                </a:rPr>
                <a:t> </a:t>
              </a:r>
              <a:r>
                <a:rPr lang="en-US" sz="3599" dirty="0" err="1">
                  <a:solidFill>
                    <a:srgbClr val="000000"/>
                  </a:solidFill>
                  <a:latin typeface="Muli"/>
                </a:rPr>
                <a:t>Phạm</a:t>
              </a:r>
              <a:r>
                <a:rPr lang="en-US" sz="3599" dirty="0">
                  <a:solidFill>
                    <a:srgbClr val="000000"/>
                  </a:solidFill>
                  <a:latin typeface="Muli"/>
                </a:rPr>
                <a:t> Văn </a:t>
              </a:r>
              <a:r>
                <a:rPr lang="en-US" sz="3599" dirty="0" err="1">
                  <a:solidFill>
                    <a:srgbClr val="000000"/>
                  </a:solidFill>
                  <a:latin typeface="Muli"/>
                </a:rPr>
                <a:t>Chiến</a:t>
              </a:r>
              <a:endParaRPr lang="en-US" sz="3599" dirty="0">
                <a:solidFill>
                  <a:srgbClr val="000000"/>
                </a:solidFill>
                <a:latin typeface="Muli"/>
              </a:endParaRPr>
            </a:p>
          </p:txBody>
        </p:sp>
      </p:grpSp>
      <p:grpSp>
        <p:nvGrpSpPr>
          <p:cNvPr id="5" name="Group 5"/>
          <p:cNvGrpSpPr/>
          <p:nvPr/>
        </p:nvGrpSpPr>
        <p:grpSpPr>
          <a:xfrm>
            <a:off x="14328902" y="2317173"/>
            <a:ext cx="7321033" cy="6340049"/>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7" name="Group 7"/>
          <p:cNvGrpSpPr/>
          <p:nvPr/>
        </p:nvGrpSpPr>
        <p:grpSpPr>
          <a:xfrm>
            <a:off x="12122944" y="7035126"/>
            <a:ext cx="4970154" cy="43041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9" name="Group 9"/>
          <p:cNvGrpSpPr/>
          <p:nvPr/>
        </p:nvGrpSpPr>
        <p:grpSpPr>
          <a:xfrm>
            <a:off x="12336342" y="5954842"/>
            <a:ext cx="2271679" cy="1967285"/>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grpSp>
        <p:nvGrpSpPr>
          <p:cNvPr id="11" name="Group 11"/>
          <p:cNvGrpSpPr/>
          <p:nvPr/>
        </p:nvGrpSpPr>
        <p:grpSpPr>
          <a:xfrm>
            <a:off x="13737770" y="373605"/>
            <a:ext cx="3799619" cy="3290488"/>
            <a:chOff x="0" y="0"/>
            <a:chExt cx="3619627" cy="3134614"/>
          </a:xfrm>
        </p:grpSpPr>
        <p:sp>
          <p:nvSpPr>
            <p:cNvPr id="12" name="Freeform 1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13" name="Group 13"/>
          <p:cNvGrpSpPr/>
          <p:nvPr/>
        </p:nvGrpSpPr>
        <p:grpSpPr>
          <a:xfrm>
            <a:off x="1028700" y="1028700"/>
            <a:ext cx="10706100" cy="1208157"/>
            <a:chOff x="0" y="0"/>
            <a:chExt cx="14274800" cy="1610876"/>
          </a:xfrm>
        </p:grpSpPr>
        <p:sp>
          <p:nvSpPr>
            <p:cNvPr id="14" name="TextBox 14"/>
            <p:cNvSpPr txBox="1"/>
            <p:nvPr/>
          </p:nvSpPr>
          <p:spPr>
            <a:xfrm>
              <a:off x="1293956" y="104415"/>
              <a:ext cx="12980844" cy="615895"/>
            </a:xfrm>
            <a:prstGeom prst="rect">
              <a:avLst/>
            </a:prstGeom>
          </p:spPr>
          <p:txBody>
            <a:bodyPr wrap="square" lIns="0" tIns="0" rIns="0" bIns="0" rtlCol="0" anchor="t">
              <a:spAutoFit/>
            </a:bodyPr>
            <a:lstStyle/>
            <a:p>
              <a:pPr>
                <a:lnSpc>
                  <a:spcPts val="3359"/>
                </a:lnSpc>
                <a:spcBef>
                  <a:spcPct val="0"/>
                </a:spcBef>
              </a:pPr>
              <a:r>
                <a:rPr lang="en-US" sz="4400" dirty="0" err="1">
                  <a:solidFill>
                    <a:srgbClr val="000000"/>
                  </a:solidFill>
                  <a:latin typeface="Muli Bold"/>
                </a:rPr>
                <a:t>Trường</a:t>
              </a:r>
              <a:r>
                <a:rPr lang="en-US" sz="4400" dirty="0">
                  <a:solidFill>
                    <a:srgbClr val="000000"/>
                  </a:solidFill>
                  <a:latin typeface="Muli Bold"/>
                </a:rPr>
                <a:t> </a:t>
              </a:r>
              <a:r>
                <a:rPr lang="en-US" sz="4400" dirty="0" err="1">
                  <a:solidFill>
                    <a:srgbClr val="000000"/>
                  </a:solidFill>
                  <a:latin typeface="Muli Bold"/>
                </a:rPr>
                <a:t>Đại</a:t>
              </a:r>
              <a:r>
                <a:rPr lang="en-US" sz="4400" dirty="0">
                  <a:solidFill>
                    <a:srgbClr val="000000"/>
                  </a:solidFill>
                  <a:latin typeface="Muli Bold"/>
                </a:rPr>
                <a:t> </a:t>
              </a:r>
              <a:r>
                <a:rPr lang="en-US" sz="4400" dirty="0" err="1">
                  <a:solidFill>
                    <a:srgbClr val="000000"/>
                  </a:solidFill>
                  <a:latin typeface="Muli Bold"/>
                </a:rPr>
                <a:t>học</a:t>
              </a:r>
              <a:r>
                <a:rPr lang="en-US" sz="4400" dirty="0">
                  <a:solidFill>
                    <a:srgbClr val="000000"/>
                  </a:solidFill>
                  <a:latin typeface="Muli Bold"/>
                </a:rPr>
                <a:t> </a:t>
              </a:r>
              <a:r>
                <a:rPr lang="en-US" sz="4400" dirty="0" err="1">
                  <a:solidFill>
                    <a:srgbClr val="000000"/>
                  </a:solidFill>
                  <a:latin typeface="Muli Bold"/>
                </a:rPr>
                <a:t>Công</a:t>
              </a:r>
              <a:r>
                <a:rPr lang="en-US" sz="4400" dirty="0">
                  <a:solidFill>
                    <a:srgbClr val="000000"/>
                  </a:solidFill>
                  <a:latin typeface="Muli Bold"/>
                </a:rPr>
                <a:t> </a:t>
              </a:r>
              <a:r>
                <a:rPr lang="en-US" sz="4400" dirty="0" err="1">
                  <a:solidFill>
                    <a:srgbClr val="000000"/>
                  </a:solidFill>
                  <a:latin typeface="Muli Bold"/>
                </a:rPr>
                <a:t>nghệp</a:t>
              </a:r>
              <a:r>
                <a:rPr lang="en-US" sz="4400" dirty="0">
                  <a:solidFill>
                    <a:srgbClr val="000000"/>
                  </a:solidFill>
                  <a:latin typeface="Muli Bold"/>
                </a:rPr>
                <a:t> Hà </a:t>
              </a:r>
              <a:r>
                <a:rPr lang="en-US" sz="4400" dirty="0" err="1">
                  <a:solidFill>
                    <a:srgbClr val="000000"/>
                  </a:solidFill>
                  <a:latin typeface="Muli Bold"/>
                </a:rPr>
                <a:t>Nội</a:t>
              </a:r>
              <a:endParaRPr lang="en-US" sz="4400" dirty="0">
                <a:solidFill>
                  <a:srgbClr val="000000"/>
                </a:solidFill>
                <a:latin typeface="Muli Bold"/>
              </a:endParaRPr>
            </a:p>
          </p:txBody>
        </p:sp>
        <p:sp>
          <p:nvSpPr>
            <p:cNvPr id="15" name="Freeform 15"/>
            <p:cNvSpPr/>
            <p:nvPr/>
          </p:nvSpPr>
          <p:spPr>
            <a:xfrm>
              <a:off x="0" y="0"/>
              <a:ext cx="905010" cy="781600"/>
            </a:xfrm>
            <a:custGeom>
              <a:avLst/>
              <a:gdLst/>
              <a:ahLst/>
              <a:cxnLst/>
              <a:rect l="l" t="t" r="r" b="b"/>
              <a:pathLst>
                <a:path w="905010" h="78160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6" name="TextBox 14">
              <a:extLst>
                <a:ext uri="{FF2B5EF4-FFF2-40B4-BE49-F238E27FC236}">
                  <a16:creationId xmlns:a16="http://schemas.microsoft.com/office/drawing/2014/main" id="{E66BEC72-F105-1EB4-49EB-E692BF368069}"/>
                </a:ext>
              </a:extLst>
            </p:cNvPr>
            <p:cNvSpPr txBox="1"/>
            <p:nvPr/>
          </p:nvSpPr>
          <p:spPr>
            <a:xfrm>
              <a:off x="1293956" y="1029520"/>
              <a:ext cx="9221644" cy="581356"/>
            </a:xfrm>
            <a:prstGeom prst="rect">
              <a:avLst/>
            </a:prstGeom>
          </p:spPr>
          <p:txBody>
            <a:bodyPr wrap="square" lIns="0" tIns="0" rIns="0" bIns="0" rtlCol="0" anchor="t">
              <a:spAutoFit/>
            </a:bodyPr>
            <a:lstStyle/>
            <a:p>
              <a:pPr>
                <a:lnSpc>
                  <a:spcPts val="3359"/>
                </a:lnSpc>
                <a:spcBef>
                  <a:spcPct val="0"/>
                </a:spcBef>
              </a:pPr>
              <a:r>
                <a:rPr lang="en-US" sz="3200" dirty="0">
                  <a:solidFill>
                    <a:srgbClr val="000000"/>
                  </a:solidFill>
                  <a:latin typeface="Muli Bold"/>
                </a:rPr>
                <a:t>Khoa </a:t>
              </a:r>
              <a:r>
                <a:rPr lang="en-US" sz="3200" dirty="0" err="1">
                  <a:solidFill>
                    <a:srgbClr val="000000"/>
                  </a:solidFill>
                  <a:latin typeface="Muli Bold"/>
                </a:rPr>
                <a:t>Điện</a:t>
              </a:r>
              <a:r>
                <a:rPr lang="en-US" sz="3200" dirty="0">
                  <a:solidFill>
                    <a:srgbClr val="000000"/>
                  </a:solidFill>
                  <a:latin typeface="Muli Bold"/>
                </a:rPr>
                <a:t> </a:t>
              </a:r>
              <a:r>
                <a:rPr lang="en-US" sz="3200" dirty="0" err="1">
                  <a:solidFill>
                    <a:srgbClr val="000000"/>
                  </a:solidFill>
                  <a:latin typeface="Muli Bold"/>
                </a:rPr>
                <a:t>tử</a:t>
              </a:r>
              <a:endParaRPr lang="en-US" sz="3200" dirty="0">
                <a:solidFill>
                  <a:srgbClr val="000000"/>
                </a:solidFill>
                <a:latin typeface="Muli Bold"/>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grpSp>
        <p:nvGrpSpPr>
          <p:cNvPr id="2" name="Group 2"/>
          <p:cNvGrpSpPr/>
          <p:nvPr/>
        </p:nvGrpSpPr>
        <p:grpSpPr>
          <a:xfrm>
            <a:off x="386955" y="3251428"/>
            <a:ext cx="7452410" cy="5389214"/>
            <a:chOff x="0" y="-38100"/>
            <a:chExt cx="938738" cy="560650"/>
          </a:xfrm>
        </p:grpSpPr>
        <p:sp>
          <p:nvSpPr>
            <p:cNvPr id="3" name="Freeform 3"/>
            <p:cNvSpPr/>
            <p:nvPr/>
          </p:nvSpPr>
          <p:spPr>
            <a:xfrm>
              <a:off x="0" y="0"/>
              <a:ext cx="938738" cy="522550"/>
            </a:xfrm>
            <a:custGeom>
              <a:avLst/>
              <a:gdLst/>
              <a:ahLst/>
              <a:cxnLst/>
              <a:rect l="l" t="t" r="r" b="b"/>
              <a:pathLst>
                <a:path w="929717" h="517528">
                  <a:moveTo>
                    <a:pt x="0" y="0"/>
                  </a:moveTo>
                  <a:lnTo>
                    <a:pt x="929717" y="0"/>
                  </a:lnTo>
                  <a:lnTo>
                    <a:pt x="929717" y="517528"/>
                  </a:lnTo>
                  <a:lnTo>
                    <a:pt x="0" y="517528"/>
                  </a:lnTo>
                  <a:close/>
                </a:path>
              </a:pathLst>
            </a:custGeom>
            <a:blipFill>
              <a:blip r:embed="rId2"/>
              <a:stretch>
                <a:fillRect/>
              </a:stretch>
            </a:blipFill>
          </p:spPr>
          <p:txBody>
            <a:bodyPr/>
            <a:lstStyle/>
            <a:p>
              <a:endParaRPr lang="en-US"/>
            </a:p>
          </p:txBody>
        </p:sp>
        <p:sp>
          <p:nvSpPr>
            <p:cNvPr id="4" name="TextBox 4"/>
            <p:cNvSpPr txBox="1"/>
            <p:nvPr/>
          </p:nvSpPr>
          <p:spPr>
            <a:xfrm>
              <a:off x="0" y="-38100"/>
              <a:ext cx="929717" cy="555628"/>
            </a:xfrm>
            <a:prstGeom prst="rect">
              <a:avLst/>
            </a:prstGeom>
          </p:spPr>
          <p:txBody>
            <a:bodyPr lIns="254000" tIns="254000" rIns="254000" bIns="254000" rtlCol="0" anchor="ctr"/>
            <a:lstStyle/>
            <a:p>
              <a:pPr algn="ctr">
                <a:lnSpc>
                  <a:spcPts val="5199"/>
                </a:lnSpc>
              </a:pPr>
              <a:endParaRPr lang="en-US" sz="3999" dirty="0">
                <a:solidFill>
                  <a:srgbClr val="000000"/>
                </a:solidFill>
                <a:latin typeface="Muli Bold"/>
              </a:endParaRPr>
            </a:p>
          </p:txBody>
        </p:sp>
      </p:grpSp>
      <p:grpSp>
        <p:nvGrpSpPr>
          <p:cNvPr id="5" name="Group 5"/>
          <p:cNvGrpSpPr/>
          <p:nvPr/>
        </p:nvGrpSpPr>
        <p:grpSpPr>
          <a:xfrm rot="-10800000">
            <a:off x="-2915828" y="-3678236"/>
            <a:ext cx="12804984" cy="6226137"/>
            <a:chOff x="0" y="0"/>
            <a:chExt cx="11048529" cy="5372100"/>
          </a:xfrm>
        </p:grpSpPr>
        <p:sp>
          <p:nvSpPr>
            <p:cNvPr id="6" name="Freeform 6"/>
            <p:cNvSpPr/>
            <p:nvPr/>
          </p:nvSpPr>
          <p:spPr>
            <a:xfrm>
              <a:off x="0" y="0"/>
              <a:ext cx="11048529" cy="5372100"/>
            </a:xfrm>
            <a:custGeom>
              <a:avLst/>
              <a:gdLst/>
              <a:ahLst/>
              <a:cxnLst/>
              <a:rect l="l" t="t" r="r" b="b"/>
              <a:pathLst>
                <a:path w="11048529" h="5372100">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txBody>
            <a:bodyPr/>
            <a:lstStyle/>
            <a:p>
              <a:endParaRPr lang="en-US"/>
            </a:p>
          </p:txBody>
        </p:sp>
      </p:grpSp>
      <p:grpSp>
        <p:nvGrpSpPr>
          <p:cNvPr id="7" name="Group 7"/>
          <p:cNvGrpSpPr/>
          <p:nvPr/>
        </p:nvGrpSpPr>
        <p:grpSpPr>
          <a:xfrm>
            <a:off x="8611724" y="-865713"/>
            <a:ext cx="2695438" cy="2334501"/>
            <a:chOff x="0" y="0"/>
            <a:chExt cx="6202680" cy="5372100"/>
          </a:xfrm>
        </p:grpSpPr>
        <p:sp>
          <p:nvSpPr>
            <p:cNvPr id="8" name="Freeform 8"/>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txBody>
            <a:bodyPr/>
            <a:lstStyle/>
            <a:p>
              <a:endParaRPr lang="en-US"/>
            </a:p>
          </p:txBody>
        </p:sp>
      </p:grpSp>
      <p:sp>
        <p:nvSpPr>
          <p:cNvPr id="9" name="TextBox 9"/>
          <p:cNvSpPr txBox="1"/>
          <p:nvPr/>
        </p:nvSpPr>
        <p:spPr>
          <a:xfrm>
            <a:off x="386955" y="551217"/>
            <a:ext cx="7752807" cy="1662250"/>
          </a:xfrm>
          <a:prstGeom prst="rect">
            <a:avLst/>
          </a:prstGeom>
        </p:spPr>
        <p:txBody>
          <a:bodyPr lIns="0" tIns="0" rIns="0" bIns="0" rtlCol="0" anchor="t">
            <a:spAutoFit/>
          </a:bodyPr>
          <a:lstStyle/>
          <a:p>
            <a:pPr marL="0" lvl="0" indent="0">
              <a:lnSpc>
                <a:spcPts val="6727"/>
              </a:lnSpc>
              <a:spcBef>
                <a:spcPct val="0"/>
              </a:spcBef>
            </a:pPr>
            <a:r>
              <a:rPr lang="en-US" sz="5175" spc="-51" dirty="0">
                <a:solidFill>
                  <a:srgbClr val="000000"/>
                </a:solidFill>
                <a:latin typeface="Muli Bold"/>
              </a:rPr>
              <a:t>Module </a:t>
            </a:r>
            <a:r>
              <a:rPr lang="en-US" sz="5175" spc="-51" dirty="0" err="1">
                <a:solidFill>
                  <a:srgbClr val="000000"/>
                </a:solidFill>
                <a:latin typeface="Muli Bold"/>
              </a:rPr>
              <a:t>cảm</a:t>
            </a:r>
            <a:r>
              <a:rPr lang="en-US" sz="5175" spc="-51" dirty="0">
                <a:solidFill>
                  <a:srgbClr val="000000"/>
                </a:solidFill>
                <a:latin typeface="Muli Bold"/>
              </a:rPr>
              <a:t> </a:t>
            </a:r>
            <a:r>
              <a:rPr lang="en-US" sz="5175" spc="-51" dirty="0" err="1">
                <a:solidFill>
                  <a:srgbClr val="000000"/>
                </a:solidFill>
                <a:latin typeface="Muli Bold"/>
              </a:rPr>
              <a:t>biến</a:t>
            </a:r>
            <a:r>
              <a:rPr lang="en-US" sz="5175" spc="-51" dirty="0">
                <a:solidFill>
                  <a:srgbClr val="000000"/>
                </a:solidFill>
                <a:latin typeface="Muli Bold"/>
              </a:rPr>
              <a:t> </a:t>
            </a:r>
            <a:r>
              <a:rPr lang="en-US" sz="5175" spc="-51" dirty="0" err="1">
                <a:solidFill>
                  <a:srgbClr val="000000"/>
                </a:solidFill>
                <a:latin typeface="Muli Bold"/>
              </a:rPr>
              <a:t>vân</a:t>
            </a:r>
            <a:r>
              <a:rPr lang="en-US" sz="5175" spc="-51" dirty="0">
                <a:solidFill>
                  <a:srgbClr val="000000"/>
                </a:solidFill>
                <a:latin typeface="Muli Bold"/>
              </a:rPr>
              <a:t> </a:t>
            </a:r>
            <a:r>
              <a:rPr lang="en-US" sz="5175" spc="-51" dirty="0" err="1">
                <a:solidFill>
                  <a:srgbClr val="000000"/>
                </a:solidFill>
                <a:latin typeface="Muli Bold"/>
              </a:rPr>
              <a:t>tay</a:t>
            </a:r>
            <a:r>
              <a:rPr lang="en-US" sz="5175" spc="-51" dirty="0">
                <a:solidFill>
                  <a:srgbClr val="000000"/>
                </a:solidFill>
                <a:latin typeface="Muli Bold"/>
              </a:rPr>
              <a:t> AS608</a:t>
            </a:r>
          </a:p>
        </p:txBody>
      </p:sp>
      <p:sp>
        <p:nvSpPr>
          <p:cNvPr id="13" name="TextBox 13"/>
          <p:cNvSpPr txBox="1"/>
          <p:nvPr/>
        </p:nvSpPr>
        <p:spPr>
          <a:xfrm>
            <a:off x="8139762" y="3636718"/>
            <a:ext cx="9005238" cy="1969770"/>
          </a:xfrm>
          <a:prstGeom prst="rect">
            <a:avLst/>
          </a:prstGeom>
        </p:spPr>
        <p:txBody>
          <a:bodyPr wrap="square" lIns="0" tIns="0" rIns="0" bIns="0" rtlCol="0" anchor="t">
            <a:spAutoFit/>
          </a:bodyPr>
          <a:lstStyle/>
          <a:p>
            <a:pPr marL="213201" lvl="1"/>
            <a:r>
              <a:rPr lang="en-US" sz="3200" dirty="0">
                <a:solidFill>
                  <a:srgbClr val="F4F4F4"/>
                </a:solidFill>
                <a:latin typeface="Muli"/>
              </a:rPr>
              <a:t>Module </a:t>
            </a:r>
            <a:r>
              <a:rPr lang="en-US" sz="3200" dirty="0" err="1">
                <a:solidFill>
                  <a:srgbClr val="F4F4F4"/>
                </a:solidFill>
                <a:latin typeface="Muli"/>
              </a:rPr>
              <a:t>nhận</a:t>
            </a:r>
            <a:r>
              <a:rPr lang="en-US" sz="3200" dirty="0">
                <a:solidFill>
                  <a:srgbClr val="F4F4F4"/>
                </a:solidFill>
                <a:latin typeface="Muli"/>
              </a:rPr>
              <a:t> </a:t>
            </a:r>
            <a:r>
              <a:rPr lang="en-US" sz="3200" dirty="0" err="1">
                <a:solidFill>
                  <a:srgbClr val="F4F4F4"/>
                </a:solidFill>
                <a:latin typeface="Muli"/>
              </a:rPr>
              <a:t>dạng</a:t>
            </a:r>
            <a:r>
              <a:rPr lang="en-US" sz="3200" dirty="0">
                <a:solidFill>
                  <a:srgbClr val="F4F4F4"/>
                </a:solidFill>
                <a:latin typeface="Muli"/>
              </a:rPr>
              <a:t> </a:t>
            </a:r>
            <a:r>
              <a:rPr lang="en-US" sz="3200" dirty="0" err="1">
                <a:solidFill>
                  <a:srgbClr val="F4F4F4"/>
                </a:solidFill>
                <a:latin typeface="Muli"/>
              </a:rPr>
              <a:t>vân</a:t>
            </a:r>
            <a:r>
              <a:rPr lang="en-US" sz="3200" dirty="0">
                <a:solidFill>
                  <a:srgbClr val="F4F4F4"/>
                </a:solidFill>
                <a:latin typeface="Muli"/>
              </a:rPr>
              <a:t> </a:t>
            </a:r>
            <a:r>
              <a:rPr lang="en-US" sz="3200" dirty="0" err="1">
                <a:solidFill>
                  <a:srgbClr val="F4F4F4"/>
                </a:solidFill>
                <a:latin typeface="Muli"/>
              </a:rPr>
              <a:t>tay</a:t>
            </a:r>
            <a:r>
              <a:rPr lang="en-US" sz="3200" dirty="0">
                <a:solidFill>
                  <a:srgbClr val="F4F4F4"/>
                </a:solidFill>
                <a:latin typeface="Muli"/>
              </a:rPr>
              <a:t> </a:t>
            </a:r>
            <a:r>
              <a:rPr lang="en-US" sz="3200" dirty="0" err="1">
                <a:solidFill>
                  <a:srgbClr val="F4F4F4"/>
                </a:solidFill>
                <a:latin typeface="Muli"/>
              </a:rPr>
              <a:t>giao</a:t>
            </a:r>
            <a:r>
              <a:rPr lang="en-US" sz="3200" dirty="0">
                <a:solidFill>
                  <a:srgbClr val="F4F4F4"/>
                </a:solidFill>
                <a:latin typeface="Muli"/>
              </a:rPr>
              <a:t> </a:t>
            </a:r>
            <a:r>
              <a:rPr lang="en-US" sz="3200" dirty="0" err="1">
                <a:solidFill>
                  <a:srgbClr val="F4F4F4"/>
                </a:solidFill>
                <a:latin typeface="Muli"/>
              </a:rPr>
              <a:t>tiếp</a:t>
            </a:r>
            <a:r>
              <a:rPr lang="en-US" sz="3200" dirty="0">
                <a:solidFill>
                  <a:srgbClr val="F4F4F4"/>
                </a:solidFill>
                <a:latin typeface="Muli"/>
              </a:rPr>
              <a:t> </a:t>
            </a:r>
            <a:r>
              <a:rPr lang="en-US" sz="3200" dirty="0" err="1">
                <a:solidFill>
                  <a:srgbClr val="F4F4F4"/>
                </a:solidFill>
                <a:latin typeface="Muli"/>
              </a:rPr>
              <a:t>trực</a:t>
            </a:r>
            <a:r>
              <a:rPr lang="en-US" sz="3200" dirty="0">
                <a:solidFill>
                  <a:srgbClr val="F4F4F4"/>
                </a:solidFill>
                <a:latin typeface="Muli"/>
              </a:rPr>
              <a:t> </a:t>
            </a:r>
            <a:r>
              <a:rPr lang="en-US" sz="3200" dirty="0" err="1">
                <a:solidFill>
                  <a:srgbClr val="F4F4F4"/>
                </a:solidFill>
                <a:latin typeface="Muli"/>
              </a:rPr>
              <a:t>tiếp</a:t>
            </a:r>
            <a:r>
              <a:rPr lang="en-US" sz="3200" dirty="0">
                <a:solidFill>
                  <a:srgbClr val="F4F4F4"/>
                </a:solidFill>
                <a:latin typeface="Muli"/>
              </a:rPr>
              <a:t> qua </a:t>
            </a:r>
            <a:r>
              <a:rPr lang="en-US" sz="3200" dirty="0" err="1">
                <a:solidFill>
                  <a:srgbClr val="F4F4F4"/>
                </a:solidFill>
                <a:latin typeface="Muli"/>
              </a:rPr>
              <a:t>giao</a:t>
            </a:r>
            <a:r>
              <a:rPr lang="en-US" sz="3200" dirty="0">
                <a:solidFill>
                  <a:srgbClr val="F4F4F4"/>
                </a:solidFill>
                <a:latin typeface="Muli"/>
              </a:rPr>
              <a:t> </a:t>
            </a:r>
            <a:r>
              <a:rPr lang="en-US" sz="3200" dirty="0" err="1">
                <a:solidFill>
                  <a:srgbClr val="F4F4F4"/>
                </a:solidFill>
                <a:latin typeface="Muli"/>
              </a:rPr>
              <a:t>thức</a:t>
            </a:r>
            <a:r>
              <a:rPr lang="en-US" sz="3200" dirty="0">
                <a:solidFill>
                  <a:srgbClr val="F4F4F4"/>
                </a:solidFill>
                <a:latin typeface="Muli"/>
              </a:rPr>
              <a:t> UART </a:t>
            </a:r>
            <a:r>
              <a:rPr lang="en-US" sz="3200" dirty="0" err="1">
                <a:solidFill>
                  <a:srgbClr val="F4F4F4"/>
                </a:solidFill>
                <a:latin typeface="Muli"/>
              </a:rPr>
              <a:t>có</a:t>
            </a:r>
            <a:r>
              <a:rPr lang="en-US" sz="3200" dirty="0">
                <a:solidFill>
                  <a:srgbClr val="F4F4F4"/>
                </a:solidFill>
                <a:latin typeface="Muli"/>
              </a:rPr>
              <a:t> </a:t>
            </a:r>
            <a:r>
              <a:rPr lang="en-US" sz="3200" dirty="0" err="1">
                <a:solidFill>
                  <a:srgbClr val="F4F4F4"/>
                </a:solidFill>
                <a:latin typeface="Muli"/>
              </a:rPr>
              <a:t>thể</a:t>
            </a:r>
            <a:r>
              <a:rPr lang="en-US" sz="3200" dirty="0">
                <a:solidFill>
                  <a:srgbClr val="F4F4F4"/>
                </a:solidFill>
                <a:latin typeface="Muli"/>
              </a:rPr>
              <a:t> </a:t>
            </a:r>
            <a:r>
              <a:rPr lang="en-US" sz="3200" dirty="0" err="1">
                <a:solidFill>
                  <a:srgbClr val="F4F4F4"/>
                </a:solidFill>
                <a:latin typeface="Muli"/>
              </a:rPr>
              <a:t>kết</a:t>
            </a:r>
            <a:r>
              <a:rPr lang="en-US" sz="3200" dirty="0">
                <a:solidFill>
                  <a:srgbClr val="F4F4F4"/>
                </a:solidFill>
                <a:latin typeface="Muli"/>
              </a:rPr>
              <a:t> </a:t>
            </a:r>
            <a:r>
              <a:rPr lang="en-US" sz="3200" dirty="0" err="1">
                <a:solidFill>
                  <a:srgbClr val="F4F4F4"/>
                </a:solidFill>
                <a:latin typeface="Muli"/>
              </a:rPr>
              <a:t>nối</a:t>
            </a:r>
            <a:r>
              <a:rPr lang="en-US" sz="3200" dirty="0">
                <a:solidFill>
                  <a:srgbClr val="F4F4F4"/>
                </a:solidFill>
                <a:latin typeface="Muli"/>
              </a:rPr>
              <a:t> </a:t>
            </a:r>
            <a:r>
              <a:rPr lang="en-US" sz="3200" dirty="0" err="1">
                <a:solidFill>
                  <a:srgbClr val="F4F4F4"/>
                </a:solidFill>
                <a:latin typeface="Muli"/>
              </a:rPr>
              <a:t>trực</a:t>
            </a:r>
            <a:r>
              <a:rPr lang="en-US" sz="3200" dirty="0">
                <a:solidFill>
                  <a:srgbClr val="F4F4F4"/>
                </a:solidFill>
                <a:latin typeface="Muli"/>
              </a:rPr>
              <a:t> </a:t>
            </a:r>
            <a:r>
              <a:rPr lang="en-US" sz="3200" dirty="0" err="1">
                <a:solidFill>
                  <a:srgbClr val="F4F4F4"/>
                </a:solidFill>
                <a:latin typeface="Muli"/>
              </a:rPr>
              <a:t>tiếp</a:t>
            </a:r>
            <a:r>
              <a:rPr lang="en-US" sz="3200" dirty="0">
                <a:solidFill>
                  <a:srgbClr val="F4F4F4"/>
                </a:solidFill>
                <a:latin typeface="Muli"/>
              </a:rPr>
              <a:t> </a:t>
            </a:r>
            <a:r>
              <a:rPr lang="en-US" sz="3200" dirty="0" err="1">
                <a:solidFill>
                  <a:srgbClr val="F4F4F4"/>
                </a:solidFill>
                <a:latin typeface="Muli"/>
              </a:rPr>
              <a:t>đến</a:t>
            </a:r>
            <a:r>
              <a:rPr lang="en-US" sz="3200" dirty="0">
                <a:solidFill>
                  <a:srgbClr val="F4F4F4"/>
                </a:solidFill>
                <a:latin typeface="Muli"/>
              </a:rPr>
              <a:t> vi </a:t>
            </a:r>
            <a:r>
              <a:rPr lang="en-US" sz="3200" dirty="0" err="1">
                <a:solidFill>
                  <a:srgbClr val="F4F4F4"/>
                </a:solidFill>
                <a:latin typeface="Muli"/>
              </a:rPr>
              <a:t>điều</a:t>
            </a:r>
            <a:r>
              <a:rPr lang="en-US" sz="3200" dirty="0">
                <a:solidFill>
                  <a:srgbClr val="F4F4F4"/>
                </a:solidFill>
                <a:latin typeface="Muli"/>
              </a:rPr>
              <a:t> </a:t>
            </a:r>
            <a:r>
              <a:rPr lang="en-US" sz="3200" dirty="0" err="1">
                <a:solidFill>
                  <a:srgbClr val="F4F4F4"/>
                </a:solidFill>
                <a:latin typeface="Muli"/>
              </a:rPr>
              <a:t>khiển</a:t>
            </a:r>
            <a:r>
              <a:rPr lang="en-US" sz="3200" dirty="0">
                <a:solidFill>
                  <a:srgbClr val="F4F4F4"/>
                </a:solidFill>
                <a:latin typeface="Muli"/>
              </a:rPr>
              <a:t> </a:t>
            </a:r>
            <a:r>
              <a:rPr lang="en-US" sz="3200" dirty="0" err="1">
                <a:solidFill>
                  <a:srgbClr val="F4F4F4"/>
                </a:solidFill>
                <a:latin typeface="Muli"/>
              </a:rPr>
              <a:t>hoặc</a:t>
            </a:r>
            <a:r>
              <a:rPr lang="en-US" sz="3200" dirty="0">
                <a:solidFill>
                  <a:srgbClr val="F4F4F4"/>
                </a:solidFill>
                <a:latin typeface="Muli"/>
              </a:rPr>
              <a:t> qua PC adapter Max232/USB-Serial</a:t>
            </a:r>
          </a:p>
        </p:txBody>
      </p:sp>
      <p:sp>
        <p:nvSpPr>
          <p:cNvPr id="16" name="TextBox 13">
            <a:extLst>
              <a:ext uri="{FF2B5EF4-FFF2-40B4-BE49-F238E27FC236}">
                <a16:creationId xmlns:a16="http://schemas.microsoft.com/office/drawing/2014/main" id="{74B607F3-294F-9FA5-BA6B-FF7088D6D113}"/>
              </a:ext>
            </a:extLst>
          </p:cNvPr>
          <p:cNvSpPr txBox="1"/>
          <p:nvPr/>
        </p:nvSpPr>
        <p:spPr>
          <a:xfrm>
            <a:off x="8139762" y="5713610"/>
            <a:ext cx="9005238" cy="2954655"/>
          </a:xfrm>
          <a:prstGeom prst="rect">
            <a:avLst/>
          </a:prstGeom>
        </p:spPr>
        <p:txBody>
          <a:bodyPr wrap="square" lIns="0" tIns="0" rIns="0" bIns="0" rtlCol="0" anchor="t">
            <a:spAutoFit/>
          </a:bodyPr>
          <a:lstStyle/>
          <a:p>
            <a:pPr marL="213201" lvl="1"/>
            <a:r>
              <a:rPr lang="vi-VN" sz="3200" dirty="0">
                <a:solidFill>
                  <a:srgbClr val="F4F4F4"/>
                </a:solidFill>
                <a:latin typeface="Muli"/>
              </a:rPr>
              <a:t>Người sử dụng có thể lưu trữ dữ liệu vân tay trực tiếp vào </a:t>
            </a:r>
            <a:r>
              <a:rPr lang="vi-VN" sz="3200" dirty="0" err="1">
                <a:solidFill>
                  <a:srgbClr val="F4F4F4"/>
                </a:solidFill>
                <a:latin typeface="Muli"/>
              </a:rPr>
              <a:t>module</a:t>
            </a:r>
            <a:r>
              <a:rPr lang="vi-VN" sz="3200" dirty="0">
                <a:solidFill>
                  <a:srgbClr val="F4F4F4"/>
                </a:solidFill>
                <a:latin typeface="Muli"/>
              </a:rPr>
              <a:t>. </a:t>
            </a:r>
            <a:r>
              <a:rPr lang="vi-VN" sz="3200" dirty="0" err="1">
                <a:solidFill>
                  <a:srgbClr val="F4F4F4"/>
                </a:solidFill>
                <a:latin typeface="Muli"/>
              </a:rPr>
              <a:t>Module</a:t>
            </a:r>
            <a:r>
              <a:rPr lang="vi-VN" sz="3200" dirty="0">
                <a:solidFill>
                  <a:srgbClr val="F4F4F4"/>
                </a:solidFill>
                <a:latin typeface="Muli"/>
              </a:rPr>
              <a:t> có thể dễ dàng giao tiếp với các loại vi điều khiển chuẩn 3.3V hoặc 5V. Có một con </a:t>
            </a:r>
            <a:r>
              <a:rPr lang="vi-VN" sz="3200" dirty="0" err="1">
                <a:solidFill>
                  <a:srgbClr val="F4F4F4"/>
                </a:solidFill>
                <a:latin typeface="Muli"/>
              </a:rPr>
              <a:t>Led</a:t>
            </a:r>
            <a:r>
              <a:rPr lang="vi-VN" sz="3200" dirty="0">
                <a:solidFill>
                  <a:srgbClr val="F4F4F4"/>
                </a:solidFill>
                <a:latin typeface="Muli"/>
              </a:rPr>
              <a:t> xanh được bật sáng nằm sẵn trong ống kính trong suốt quá trình chụp vân tay</a:t>
            </a:r>
            <a:endParaRPr lang="en-US" sz="3200" dirty="0">
              <a:solidFill>
                <a:srgbClr val="F4F4F4"/>
              </a:solidFill>
              <a:latin typeface="Muli"/>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up)">
                                      <p:cBhvr>
                                        <p:cTn id="10" dur="500"/>
                                        <p:tgtEl>
                                          <p:spTgt spid="16"/>
                                        </p:tgtEl>
                                      </p:cBhvr>
                                    </p:animEffect>
                                  </p:childTnLst>
                                </p:cTn>
                              </p:par>
                              <p:par>
                                <p:cTn id="11" presetID="42"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anim calcmode="lin" valueType="num">
                                      <p:cBhvr>
                                        <p:cTn id="14" dur="500" fill="hold"/>
                                        <p:tgtEl>
                                          <p:spTgt spid="2"/>
                                        </p:tgtEl>
                                        <p:attrNameLst>
                                          <p:attrName>ppt_x</p:attrName>
                                        </p:attrNameLst>
                                      </p:cBhvr>
                                      <p:tavLst>
                                        <p:tav tm="0">
                                          <p:val>
                                            <p:strVal val="#ppt_x"/>
                                          </p:val>
                                        </p:tav>
                                        <p:tav tm="100000">
                                          <p:val>
                                            <p:strVal val="#ppt_x"/>
                                          </p:val>
                                        </p:tav>
                                      </p:tavLst>
                                    </p:anim>
                                    <p:anim calcmode="lin" valueType="num">
                                      <p:cBhvr>
                                        <p:cTn id="15"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1798163" y="5803579"/>
            <a:ext cx="7388722" cy="6398668"/>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4" name="Group 4"/>
          <p:cNvGrpSpPr/>
          <p:nvPr/>
        </p:nvGrpSpPr>
        <p:grpSpPr>
          <a:xfrm rot="-10800000">
            <a:off x="14388041" y="430705"/>
            <a:ext cx="5276948" cy="45698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6" name="Group 6"/>
          <p:cNvGrpSpPr/>
          <p:nvPr/>
        </p:nvGrpSpPr>
        <p:grpSpPr>
          <a:xfrm>
            <a:off x="8839887" y="1698135"/>
            <a:ext cx="7957376" cy="6890729"/>
            <a:chOff x="0" y="0"/>
            <a:chExt cx="4282440" cy="3708400"/>
          </a:xfrm>
          <a:blipFill>
            <a:blip r:embed="rId2"/>
            <a:stretch>
              <a:fillRect/>
            </a:stretch>
          </a:blipFill>
        </p:grpSpPr>
        <p:sp>
          <p:nvSpPr>
            <p:cNvPr id="7" name="Freeform 7"/>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grpFill/>
          </p:spPr>
          <p:txBody>
            <a:bodyPr/>
            <a:lstStyle/>
            <a:p>
              <a:endParaRPr lang="en-US"/>
            </a:p>
          </p:txBody>
        </p:sp>
      </p:grpSp>
      <p:sp>
        <p:nvSpPr>
          <p:cNvPr id="8" name="TextBox 8"/>
          <p:cNvSpPr txBox="1"/>
          <p:nvPr/>
        </p:nvSpPr>
        <p:spPr>
          <a:xfrm>
            <a:off x="1028700" y="2900686"/>
            <a:ext cx="6373093" cy="433067"/>
          </a:xfrm>
          <a:prstGeom prst="rect">
            <a:avLst/>
          </a:prstGeom>
        </p:spPr>
        <p:txBody>
          <a:bodyPr wrap="square" lIns="0" tIns="0" rIns="0" bIns="0" rtlCol="0" anchor="t">
            <a:spAutoFit/>
          </a:bodyPr>
          <a:lstStyle/>
          <a:p>
            <a:pPr marL="221297" lvl="1">
              <a:lnSpc>
                <a:spcPts val="3074"/>
              </a:lnSpc>
            </a:pPr>
            <a:r>
              <a:rPr lang="en-US" sz="4400" dirty="0" err="1">
                <a:solidFill>
                  <a:srgbClr val="000000"/>
                </a:solidFill>
                <a:latin typeface="Muli Bold" panose="020B0604020202020204" charset="0"/>
              </a:rPr>
              <a:t>Yêu</a:t>
            </a:r>
            <a:r>
              <a:rPr lang="en-US" sz="4400" dirty="0">
                <a:solidFill>
                  <a:srgbClr val="000000"/>
                </a:solidFill>
                <a:latin typeface="Muli Bold" panose="020B0604020202020204" charset="0"/>
              </a:rPr>
              <a:t> </a:t>
            </a:r>
            <a:r>
              <a:rPr lang="en-US" sz="4400" dirty="0" err="1">
                <a:solidFill>
                  <a:srgbClr val="000000"/>
                </a:solidFill>
                <a:latin typeface="Muli Bold" panose="020B0604020202020204" charset="0"/>
              </a:rPr>
              <a:t>cầu</a:t>
            </a:r>
            <a:r>
              <a:rPr lang="en-US" sz="4400" dirty="0">
                <a:solidFill>
                  <a:srgbClr val="000000"/>
                </a:solidFill>
                <a:latin typeface="Muli Bold" panose="020B0604020202020204" charset="0"/>
              </a:rPr>
              <a:t> </a:t>
            </a:r>
            <a:r>
              <a:rPr lang="en-US" sz="4400" dirty="0" err="1">
                <a:solidFill>
                  <a:srgbClr val="000000"/>
                </a:solidFill>
                <a:latin typeface="Muli Bold" panose="020B0604020202020204" charset="0"/>
              </a:rPr>
              <a:t>của</a:t>
            </a:r>
            <a:r>
              <a:rPr lang="en-US" sz="4400" dirty="0">
                <a:solidFill>
                  <a:srgbClr val="000000"/>
                </a:solidFill>
                <a:latin typeface="Muli Bold" panose="020B0604020202020204" charset="0"/>
              </a:rPr>
              <a:t> </a:t>
            </a:r>
            <a:r>
              <a:rPr lang="en-US" sz="4400" dirty="0" err="1">
                <a:solidFill>
                  <a:srgbClr val="000000"/>
                </a:solidFill>
                <a:latin typeface="Muli Bold" panose="020B0604020202020204" charset="0"/>
              </a:rPr>
              <a:t>mô</a:t>
            </a:r>
            <a:r>
              <a:rPr lang="en-US" sz="4400" dirty="0">
                <a:solidFill>
                  <a:srgbClr val="000000"/>
                </a:solidFill>
                <a:latin typeface="Muli Bold" panose="020B0604020202020204" charset="0"/>
              </a:rPr>
              <a:t> </a:t>
            </a:r>
            <a:r>
              <a:rPr lang="en-US" sz="4400" dirty="0" err="1">
                <a:solidFill>
                  <a:srgbClr val="000000"/>
                </a:solidFill>
                <a:latin typeface="Muli Bold" panose="020B0604020202020204" charset="0"/>
              </a:rPr>
              <a:t>hình</a:t>
            </a:r>
            <a:endParaRPr lang="en-US" sz="4400" dirty="0">
              <a:solidFill>
                <a:srgbClr val="000000"/>
              </a:solidFill>
              <a:latin typeface="Muli Bold" panose="020B0604020202020204" charset="0"/>
            </a:endParaRPr>
          </a:p>
        </p:txBody>
      </p:sp>
      <p:sp>
        <p:nvSpPr>
          <p:cNvPr id="9" name="TextBox 9"/>
          <p:cNvSpPr txBox="1"/>
          <p:nvPr/>
        </p:nvSpPr>
        <p:spPr>
          <a:xfrm>
            <a:off x="1028700" y="998574"/>
            <a:ext cx="8724900" cy="1241622"/>
          </a:xfrm>
          <a:prstGeom prst="rect">
            <a:avLst/>
          </a:prstGeom>
        </p:spPr>
        <p:txBody>
          <a:bodyPr wrap="square" lIns="0" tIns="0" rIns="0" bIns="0" rtlCol="0" anchor="t">
            <a:spAutoFit/>
          </a:bodyPr>
          <a:lstStyle/>
          <a:p>
            <a:pPr marL="0" lvl="0" indent="0">
              <a:lnSpc>
                <a:spcPts val="10199"/>
              </a:lnSpc>
              <a:spcBef>
                <a:spcPct val="0"/>
              </a:spcBef>
            </a:pPr>
            <a:r>
              <a:rPr lang="en-US" sz="8499" spc="-84" dirty="0" err="1">
                <a:solidFill>
                  <a:srgbClr val="000000"/>
                </a:solidFill>
                <a:latin typeface="Muli Bold"/>
              </a:rPr>
              <a:t>Thiết</a:t>
            </a:r>
            <a:r>
              <a:rPr lang="en-US" sz="8499" spc="-84" dirty="0">
                <a:solidFill>
                  <a:srgbClr val="000000"/>
                </a:solidFill>
                <a:latin typeface="Muli Bold"/>
              </a:rPr>
              <a:t> </a:t>
            </a:r>
            <a:r>
              <a:rPr lang="en-US" sz="8499" spc="-84" dirty="0" err="1">
                <a:solidFill>
                  <a:srgbClr val="000000"/>
                </a:solidFill>
                <a:latin typeface="Muli Bold"/>
              </a:rPr>
              <a:t>kế</a:t>
            </a:r>
            <a:r>
              <a:rPr lang="en-US" sz="8499" spc="-84" dirty="0">
                <a:solidFill>
                  <a:srgbClr val="000000"/>
                </a:solidFill>
                <a:latin typeface="Muli Bold"/>
              </a:rPr>
              <a:t> </a:t>
            </a:r>
            <a:r>
              <a:rPr lang="en-US" sz="8499" spc="-84" dirty="0" err="1">
                <a:solidFill>
                  <a:srgbClr val="000000"/>
                </a:solidFill>
                <a:latin typeface="Muli Bold"/>
              </a:rPr>
              <a:t>mô</a:t>
            </a:r>
            <a:r>
              <a:rPr lang="en-US" sz="8499" spc="-84" dirty="0">
                <a:solidFill>
                  <a:srgbClr val="000000"/>
                </a:solidFill>
                <a:latin typeface="Muli Bold"/>
              </a:rPr>
              <a:t> </a:t>
            </a:r>
            <a:r>
              <a:rPr lang="en-US" sz="8499" spc="-84" dirty="0" err="1">
                <a:solidFill>
                  <a:srgbClr val="000000"/>
                </a:solidFill>
                <a:latin typeface="Muli Bold"/>
              </a:rPr>
              <a:t>hình</a:t>
            </a:r>
            <a:endParaRPr lang="en-US" sz="8499" spc="-84" dirty="0">
              <a:solidFill>
                <a:srgbClr val="000000"/>
              </a:solidFill>
              <a:latin typeface="Muli Bold"/>
            </a:endParaRPr>
          </a:p>
        </p:txBody>
      </p:sp>
      <p:grpSp>
        <p:nvGrpSpPr>
          <p:cNvPr id="11" name="Group 11"/>
          <p:cNvGrpSpPr/>
          <p:nvPr/>
        </p:nvGrpSpPr>
        <p:grpSpPr>
          <a:xfrm rot="-10800000">
            <a:off x="6647119" y="7356773"/>
            <a:ext cx="3801687" cy="3292279"/>
            <a:chOff x="0" y="0"/>
            <a:chExt cx="3619627" cy="3134614"/>
          </a:xfrm>
        </p:grpSpPr>
        <p:sp>
          <p:nvSpPr>
            <p:cNvPr id="12" name="Freeform 1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sp>
        <p:nvSpPr>
          <p:cNvPr id="13" name="TextBox 8">
            <a:extLst>
              <a:ext uri="{FF2B5EF4-FFF2-40B4-BE49-F238E27FC236}">
                <a16:creationId xmlns:a16="http://schemas.microsoft.com/office/drawing/2014/main" id="{E3A044D6-6EED-63FC-AC24-712649B9A5B0}"/>
              </a:ext>
            </a:extLst>
          </p:cNvPr>
          <p:cNvSpPr txBox="1"/>
          <p:nvPr/>
        </p:nvSpPr>
        <p:spPr>
          <a:xfrm>
            <a:off x="194647" y="4024322"/>
            <a:ext cx="8724900" cy="2769989"/>
          </a:xfrm>
          <a:prstGeom prst="rect">
            <a:avLst/>
          </a:prstGeom>
        </p:spPr>
        <p:txBody>
          <a:bodyPr wrap="square" lIns="0" tIns="0" rIns="0" bIns="0" rtlCol="0" anchor="t">
            <a:spAutoFit/>
          </a:bodyPr>
          <a:lstStyle/>
          <a:p>
            <a:pPr marL="792797" lvl="1" indent="-571500">
              <a:buFont typeface="Arial" panose="020B0604020202020204" pitchFamily="34" charset="0"/>
              <a:buChar char="•"/>
            </a:pPr>
            <a:r>
              <a:rPr lang="en-US" sz="3600" dirty="0" err="1">
                <a:solidFill>
                  <a:srgbClr val="000000"/>
                </a:solidFill>
                <a:latin typeface="Muli" panose="020B0604020202020204" charset="0"/>
              </a:rPr>
              <a:t>Điểm</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danh</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bằng</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vân</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tay</a:t>
            </a:r>
            <a:endParaRPr lang="en-US" sz="3600" dirty="0">
              <a:solidFill>
                <a:srgbClr val="000000"/>
              </a:solidFill>
              <a:latin typeface="Muli" panose="020B0604020202020204" charset="0"/>
            </a:endParaRPr>
          </a:p>
          <a:p>
            <a:pPr marL="792797" lvl="1" indent="-571500">
              <a:buFont typeface="Arial" panose="020B0604020202020204" pitchFamily="34" charset="0"/>
              <a:buChar char="•"/>
            </a:pPr>
            <a:r>
              <a:rPr lang="en-US" sz="3600" dirty="0" err="1">
                <a:solidFill>
                  <a:srgbClr val="000000"/>
                </a:solidFill>
                <a:latin typeface="Muli" panose="020B0604020202020204" charset="0"/>
              </a:rPr>
              <a:t>Có</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màn</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hình</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hiển</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thị</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trạng</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thái</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cảm</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biến</a:t>
            </a:r>
            <a:endParaRPr lang="en-US" sz="3600" dirty="0">
              <a:solidFill>
                <a:srgbClr val="000000"/>
              </a:solidFill>
              <a:latin typeface="Muli" panose="020B0604020202020204" charset="0"/>
            </a:endParaRPr>
          </a:p>
          <a:p>
            <a:pPr marL="792797" lvl="1" indent="-571500">
              <a:buFont typeface="Arial" panose="020B0604020202020204" pitchFamily="34" charset="0"/>
              <a:buChar char="•"/>
            </a:pPr>
            <a:r>
              <a:rPr lang="en-US" sz="3600" dirty="0">
                <a:solidFill>
                  <a:srgbClr val="000000"/>
                </a:solidFill>
                <a:latin typeface="Muli" panose="020B0604020202020204" charset="0"/>
              </a:rPr>
              <a:t>Webserver </a:t>
            </a:r>
            <a:r>
              <a:rPr lang="en-US" sz="3600" dirty="0" err="1">
                <a:solidFill>
                  <a:srgbClr val="000000"/>
                </a:solidFill>
                <a:latin typeface="Muli" panose="020B0604020202020204" charset="0"/>
              </a:rPr>
              <a:t>quản</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lý</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dữ</a:t>
            </a:r>
            <a:r>
              <a:rPr lang="en-US" sz="3600" dirty="0">
                <a:solidFill>
                  <a:srgbClr val="000000"/>
                </a:solidFill>
                <a:latin typeface="Muli" panose="020B0604020202020204" charset="0"/>
              </a:rPr>
              <a:t> </a:t>
            </a:r>
            <a:r>
              <a:rPr lang="en-US" sz="3600" dirty="0" err="1">
                <a:solidFill>
                  <a:srgbClr val="000000"/>
                </a:solidFill>
                <a:latin typeface="Muli" panose="020B0604020202020204" charset="0"/>
              </a:rPr>
              <a:t>liệu</a:t>
            </a:r>
            <a:endParaRPr lang="en-US" sz="3600" dirty="0">
              <a:solidFill>
                <a:srgbClr val="000000"/>
              </a:solidFill>
              <a:latin typeface="Muli" panose="020B0604020202020204" charset="0"/>
            </a:endParaRPr>
          </a:p>
          <a:p>
            <a:pPr marL="792797" lvl="1" indent="-571500">
              <a:buFont typeface="Arial" panose="020B0604020202020204" pitchFamily="34" charset="0"/>
              <a:buChar char="•"/>
            </a:pPr>
            <a:endParaRPr lang="en-US" sz="3600" dirty="0">
              <a:solidFill>
                <a:srgbClr val="000000"/>
              </a:solidFill>
              <a:latin typeface="Muli" panose="020B0604020202020204"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randombar(horizontal)">
                                      <p:cBhvr>
                                        <p:cTn id="7" dur="500"/>
                                        <p:tgtEl>
                                          <p:spTgt spid="13">
                                            <p:txEl>
                                              <p:pRg st="0" end="0"/>
                                            </p:txEl>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3">
                                            <p:txEl>
                                              <p:pRg st="1" end="1"/>
                                            </p:txEl>
                                          </p:spTgt>
                                        </p:tgtEl>
                                        <p:attrNameLst>
                                          <p:attrName>style.visibility</p:attrName>
                                        </p:attrNameLst>
                                      </p:cBhvr>
                                      <p:to>
                                        <p:strVal val="visible"/>
                                      </p:to>
                                    </p:set>
                                    <p:animEffect transition="in" filter="randombar(horizontal)">
                                      <p:cBhvr>
                                        <p:cTn id="10" dur="500"/>
                                        <p:tgtEl>
                                          <p:spTgt spid="13">
                                            <p:txEl>
                                              <p:pRg st="1" end="1"/>
                                            </p:txEl>
                                          </p:spTgt>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3">
                                            <p:txEl>
                                              <p:pRg st="2" end="2"/>
                                            </p:txEl>
                                          </p:spTgt>
                                        </p:tgtEl>
                                        <p:attrNameLst>
                                          <p:attrName>style.visibility</p:attrName>
                                        </p:attrNameLst>
                                      </p:cBhvr>
                                      <p:to>
                                        <p:strVal val="visible"/>
                                      </p:to>
                                    </p:set>
                                    <p:animEffect transition="in" filter="randombar(horizontal)">
                                      <p:cBhvr>
                                        <p:cTn id="13" dur="50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33" name="Hình chữ nhật: Góc Tròn 32">
            <a:extLst>
              <a:ext uri="{FF2B5EF4-FFF2-40B4-BE49-F238E27FC236}">
                <a16:creationId xmlns:a16="http://schemas.microsoft.com/office/drawing/2014/main" id="{B5A26A56-20B7-819D-27AD-79F560505D35}"/>
              </a:ext>
            </a:extLst>
          </p:cNvPr>
          <p:cNvSpPr/>
          <p:nvPr/>
        </p:nvSpPr>
        <p:spPr>
          <a:xfrm>
            <a:off x="665746" y="2811379"/>
            <a:ext cx="16936453" cy="6437396"/>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Hình ảnh 29" descr="Ảnh có chứa văn bản, ảnh chụp màn hình, Phông chữ, hàng&#10;&#10;Mô tả được tạo tự động">
            <a:extLst>
              <a:ext uri="{FF2B5EF4-FFF2-40B4-BE49-F238E27FC236}">
                <a16:creationId xmlns:a16="http://schemas.microsoft.com/office/drawing/2014/main" id="{C032D36A-541E-681E-1305-DA66CA0E76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2711" y="3390900"/>
            <a:ext cx="10145288" cy="4024305"/>
          </a:xfrm>
          <a:prstGeom prst="rect">
            <a:avLst/>
          </a:prstGeom>
        </p:spPr>
      </p:pic>
      <p:sp>
        <p:nvSpPr>
          <p:cNvPr id="31" name="TextBox 3">
            <a:extLst>
              <a:ext uri="{FF2B5EF4-FFF2-40B4-BE49-F238E27FC236}">
                <a16:creationId xmlns:a16="http://schemas.microsoft.com/office/drawing/2014/main" id="{C19A6FBC-E797-E879-2A78-A0FCB9EFF185}"/>
              </a:ext>
            </a:extLst>
          </p:cNvPr>
          <p:cNvSpPr txBox="1"/>
          <p:nvPr/>
        </p:nvSpPr>
        <p:spPr>
          <a:xfrm>
            <a:off x="1028700" y="1038225"/>
            <a:ext cx="9113560" cy="1276350"/>
          </a:xfrm>
          <a:prstGeom prst="rect">
            <a:avLst/>
          </a:prstGeom>
        </p:spPr>
        <p:txBody>
          <a:bodyPr lIns="0" tIns="0" rIns="0" bIns="0" rtlCol="0" anchor="t">
            <a:spAutoFit/>
          </a:bodyPr>
          <a:lstStyle/>
          <a:p>
            <a:pPr>
              <a:lnSpc>
                <a:spcPts val="10199"/>
              </a:lnSpc>
              <a:spcBef>
                <a:spcPct val="0"/>
              </a:spcBef>
            </a:pPr>
            <a:r>
              <a:rPr lang="en-US" sz="8499" spc="-84" dirty="0" err="1">
                <a:solidFill>
                  <a:srgbClr val="F4F4F4"/>
                </a:solidFill>
                <a:latin typeface="Muli Bold"/>
              </a:rPr>
              <a:t>Sơ</a:t>
            </a:r>
            <a:r>
              <a:rPr lang="en-US" sz="8499" spc="-84" dirty="0">
                <a:solidFill>
                  <a:srgbClr val="F4F4F4"/>
                </a:solidFill>
                <a:latin typeface="Muli Bold"/>
              </a:rPr>
              <a:t> </a:t>
            </a:r>
            <a:r>
              <a:rPr lang="en-US" sz="8499" spc="-84" dirty="0" err="1">
                <a:solidFill>
                  <a:srgbClr val="F4F4F4"/>
                </a:solidFill>
                <a:latin typeface="Muli Bold"/>
              </a:rPr>
              <a:t>đồ</a:t>
            </a:r>
            <a:r>
              <a:rPr lang="en-US" sz="8499" spc="-84" dirty="0">
                <a:solidFill>
                  <a:srgbClr val="F4F4F4"/>
                </a:solidFill>
                <a:latin typeface="Muli Bold"/>
              </a:rPr>
              <a:t> </a:t>
            </a:r>
            <a:r>
              <a:rPr lang="en-US" sz="8499" spc="-84" dirty="0" err="1">
                <a:solidFill>
                  <a:srgbClr val="F4F4F4"/>
                </a:solidFill>
                <a:latin typeface="Muli Bold"/>
              </a:rPr>
              <a:t>khối</a:t>
            </a:r>
            <a:endParaRPr lang="en-US" sz="8499" spc="-84" dirty="0">
              <a:solidFill>
                <a:srgbClr val="F4F4F4"/>
              </a:solidFill>
              <a:latin typeface="Muli Bold"/>
            </a:endParaRPr>
          </a:p>
        </p:txBody>
      </p:sp>
      <p:sp>
        <p:nvSpPr>
          <p:cNvPr id="32" name="TextBox 8">
            <a:extLst>
              <a:ext uri="{FF2B5EF4-FFF2-40B4-BE49-F238E27FC236}">
                <a16:creationId xmlns:a16="http://schemas.microsoft.com/office/drawing/2014/main" id="{61FD9067-62CA-37D9-15BC-FEFE00FDC31E}"/>
              </a:ext>
            </a:extLst>
          </p:cNvPr>
          <p:cNvSpPr txBox="1"/>
          <p:nvPr/>
        </p:nvSpPr>
        <p:spPr>
          <a:xfrm>
            <a:off x="10972800" y="4071584"/>
            <a:ext cx="6282489" cy="4431983"/>
          </a:xfrm>
          <a:prstGeom prst="rect">
            <a:avLst/>
          </a:prstGeom>
        </p:spPr>
        <p:txBody>
          <a:bodyPr wrap="square" lIns="0" tIns="0" rIns="0" bIns="0" rtlCol="0" anchor="t">
            <a:spAutoFit/>
          </a:bodyPr>
          <a:lstStyle/>
          <a:p>
            <a:pPr marL="792797" lvl="1" indent="-571500">
              <a:buFont typeface="Arial" panose="020B0604020202020204" pitchFamily="34" charset="0"/>
              <a:buChar char="•"/>
            </a:pPr>
            <a:r>
              <a:rPr lang="en-US" sz="4800" dirty="0" err="1">
                <a:solidFill>
                  <a:srgbClr val="000000"/>
                </a:solidFill>
                <a:latin typeface="Muli" panose="020B0604020202020204" charset="0"/>
              </a:rPr>
              <a:t>Khối</a:t>
            </a:r>
            <a:r>
              <a:rPr lang="en-US" sz="4800" dirty="0">
                <a:solidFill>
                  <a:srgbClr val="000000"/>
                </a:solidFill>
                <a:latin typeface="Muli" panose="020B0604020202020204" charset="0"/>
              </a:rPr>
              <a:t> </a:t>
            </a:r>
            <a:r>
              <a:rPr lang="en-US" sz="4800" dirty="0" err="1">
                <a:solidFill>
                  <a:srgbClr val="000000"/>
                </a:solidFill>
                <a:latin typeface="Muli" panose="020B0604020202020204" charset="0"/>
              </a:rPr>
              <a:t>điều</a:t>
            </a:r>
            <a:r>
              <a:rPr lang="en-US" sz="4800" dirty="0">
                <a:solidFill>
                  <a:srgbClr val="000000"/>
                </a:solidFill>
                <a:latin typeface="Muli" panose="020B0604020202020204" charset="0"/>
              </a:rPr>
              <a:t> </a:t>
            </a:r>
            <a:r>
              <a:rPr lang="en-US" sz="4800" dirty="0" err="1">
                <a:solidFill>
                  <a:srgbClr val="000000"/>
                </a:solidFill>
                <a:latin typeface="Muli" panose="020B0604020202020204" charset="0"/>
              </a:rPr>
              <a:t>khiển</a:t>
            </a:r>
            <a:r>
              <a:rPr lang="en-US" sz="4800" dirty="0">
                <a:solidFill>
                  <a:srgbClr val="000000"/>
                </a:solidFill>
                <a:latin typeface="Muli" panose="020B0604020202020204" charset="0"/>
              </a:rPr>
              <a:t> </a:t>
            </a:r>
            <a:r>
              <a:rPr lang="en-US" sz="4800" dirty="0" err="1">
                <a:solidFill>
                  <a:srgbClr val="000000"/>
                </a:solidFill>
                <a:latin typeface="Muli" panose="020B0604020202020204" charset="0"/>
              </a:rPr>
              <a:t>trung</a:t>
            </a:r>
            <a:r>
              <a:rPr lang="en-US" sz="4800" dirty="0">
                <a:solidFill>
                  <a:srgbClr val="000000"/>
                </a:solidFill>
                <a:latin typeface="Muli" panose="020B0604020202020204" charset="0"/>
              </a:rPr>
              <a:t> </a:t>
            </a:r>
            <a:r>
              <a:rPr lang="en-US" sz="4800" dirty="0" err="1">
                <a:solidFill>
                  <a:srgbClr val="000000"/>
                </a:solidFill>
                <a:latin typeface="Muli" panose="020B0604020202020204" charset="0"/>
              </a:rPr>
              <a:t>tâm</a:t>
            </a:r>
            <a:endParaRPr lang="en-US" sz="4800" dirty="0">
              <a:solidFill>
                <a:srgbClr val="000000"/>
              </a:solidFill>
              <a:latin typeface="Muli" panose="020B0604020202020204" charset="0"/>
            </a:endParaRPr>
          </a:p>
          <a:p>
            <a:pPr marL="792797" lvl="1" indent="-571500">
              <a:buFont typeface="Arial" panose="020B0604020202020204" pitchFamily="34" charset="0"/>
              <a:buChar char="•"/>
            </a:pPr>
            <a:r>
              <a:rPr lang="en-US" sz="4800" dirty="0" err="1">
                <a:solidFill>
                  <a:srgbClr val="000000"/>
                </a:solidFill>
                <a:latin typeface="Muli" panose="020B0604020202020204" charset="0"/>
              </a:rPr>
              <a:t>Khối</a:t>
            </a:r>
            <a:r>
              <a:rPr lang="en-US" sz="4800" dirty="0">
                <a:solidFill>
                  <a:srgbClr val="000000"/>
                </a:solidFill>
                <a:latin typeface="Muli" panose="020B0604020202020204" charset="0"/>
              </a:rPr>
              <a:t> </a:t>
            </a:r>
            <a:r>
              <a:rPr lang="en-US" sz="4800" dirty="0" err="1">
                <a:solidFill>
                  <a:srgbClr val="000000"/>
                </a:solidFill>
                <a:latin typeface="Muli" panose="020B0604020202020204" charset="0"/>
              </a:rPr>
              <a:t>hiển</a:t>
            </a:r>
            <a:r>
              <a:rPr lang="en-US" sz="4800" dirty="0">
                <a:solidFill>
                  <a:srgbClr val="000000"/>
                </a:solidFill>
                <a:latin typeface="Muli" panose="020B0604020202020204" charset="0"/>
              </a:rPr>
              <a:t> </a:t>
            </a:r>
            <a:r>
              <a:rPr lang="en-US" sz="4800" dirty="0" err="1">
                <a:solidFill>
                  <a:srgbClr val="000000"/>
                </a:solidFill>
                <a:latin typeface="Muli" panose="020B0604020202020204" charset="0"/>
              </a:rPr>
              <a:t>thị</a:t>
            </a:r>
            <a:endParaRPr lang="en-US" sz="4800" dirty="0">
              <a:solidFill>
                <a:srgbClr val="000000"/>
              </a:solidFill>
              <a:latin typeface="Muli" panose="020B0604020202020204" charset="0"/>
            </a:endParaRPr>
          </a:p>
          <a:p>
            <a:pPr marL="792797" lvl="1" indent="-571500">
              <a:buFont typeface="Arial" panose="020B0604020202020204" pitchFamily="34" charset="0"/>
              <a:buChar char="•"/>
            </a:pPr>
            <a:r>
              <a:rPr lang="en-US" sz="4800" dirty="0" err="1">
                <a:solidFill>
                  <a:srgbClr val="000000"/>
                </a:solidFill>
                <a:latin typeface="Muli" panose="020B0604020202020204" charset="0"/>
              </a:rPr>
              <a:t>Khối</a:t>
            </a:r>
            <a:r>
              <a:rPr lang="en-US" sz="4800" dirty="0">
                <a:solidFill>
                  <a:srgbClr val="000000"/>
                </a:solidFill>
                <a:latin typeface="Muli" panose="020B0604020202020204" charset="0"/>
              </a:rPr>
              <a:t> </a:t>
            </a:r>
            <a:r>
              <a:rPr lang="en-US" sz="4800" dirty="0" err="1">
                <a:solidFill>
                  <a:srgbClr val="000000"/>
                </a:solidFill>
                <a:latin typeface="Muli" panose="020B0604020202020204" charset="0"/>
              </a:rPr>
              <a:t>vân</a:t>
            </a:r>
            <a:r>
              <a:rPr lang="en-US" sz="4800" dirty="0">
                <a:solidFill>
                  <a:srgbClr val="000000"/>
                </a:solidFill>
                <a:latin typeface="Muli" panose="020B0604020202020204" charset="0"/>
              </a:rPr>
              <a:t> </a:t>
            </a:r>
            <a:r>
              <a:rPr lang="en-US" sz="4800" dirty="0" err="1">
                <a:solidFill>
                  <a:srgbClr val="000000"/>
                </a:solidFill>
                <a:latin typeface="Muli" panose="020B0604020202020204" charset="0"/>
              </a:rPr>
              <a:t>tay</a:t>
            </a:r>
            <a:endParaRPr lang="en-US" sz="4800" dirty="0">
              <a:solidFill>
                <a:srgbClr val="000000"/>
              </a:solidFill>
              <a:latin typeface="Muli" panose="020B0604020202020204" charset="0"/>
            </a:endParaRPr>
          </a:p>
          <a:p>
            <a:pPr marL="792797" lvl="1" indent="-571500">
              <a:buFont typeface="Arial" panose="020B0604020202020204" pitchFamily="34" charset="0"/>
              <a:buChar char="•"/>
            </a:pPr>
            <a:r>
              <a:rPr lang="en-US" sz="4800" dirty="0" err="1">
                <a:solidFill>
                  <a:srgbClr val="000000"/>
                </a:solidFill>
                <a:latin typeface="Muli" panose="020B0604020202020204" charset="0"/>
              </a:rPr>
              <a:t>Khối</a:t>
            </a:r>
            <a:r>
              <a:rPr lang="en-US" sz="4800" dirty="0">
                <a:solidFill>
                  <a:srgbClr val="000000"/>
                </a:solidFill>
                <a:latin typeface="Muli" panose="020B0604020202020204" charset="0"/>
              </a:rPr>
              <a:t> </a:t>
            </a:r>
            <a:r>
              <a:rPr lang="en-US" sz="4800" dirty="0" err="1">
                <a:solidFill>
                  <a:srgbClr val="000000"/>
                </a:solidFill>
                <a:latin typeface="Muli" panose="020B0604020202020204" charset="0"/>
              </a:rPr>
              <a:t>nguồn</a:t>
            </a:r>
            <a:endParaRPr lang="en-US" sz="4800" dirty="0">
              <a:solidFill>
                <a:srgbClr val="000000"/>
              </a:solidFill>
              <a:latin typeface="Muli" panose="020B0604020202020204" charset="0"/>
            </a:endParaRPr>
          </a:p>
          <a:p>
            <a:pPr marL="792797" lvl="1" indent="-571500">
              <a:buFont typeface="Arial" panose="020B0604020202020204" pitchFamily="34" charset="0"/>
              <a:buChar char="•"/>
            </a:pPr>
            <a:endParaRPr lang="en-US" sz="4800" dirty="0">
              <a:solidFill>
                <a:srgbClr val="000000"/>
              </a:solidFill>
              <a:latin typeface="Muli" panose="020B0604020202020204"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33" name="Hình chữ nhật: Góc Tròn 32">
            <a:extLst>
              <a:ext uri="{FF2B5EF4-FFF2-40B4-BE49-F238E27FC236}">
                <a16:creationId xmlns:a16="http://schemas.microsoft.com/office/drawing/2014/main" id="{B5A26A56-20B7-819D-27AD-79F560505D35}"/>
              </a:ext>
            </a:extLst>
          </p:cNvPr>
          <p:cNvSpPr/>
          <p:nvPr/>
        </p:nvSpPr>
        <p:spPr>
          <a:xfrm>
            <a:off x="-533400" y="2811378"/>
            <a:ext cx="19354800" cy="8123322"/>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
            <a:extLst>
              <a:ext uri="{FF2B5EF4-FFF2-40B4-BE49-F238E27FC236}">
                <a16:creationId xmlns:a16="http://schemas.microsoft.com/office/drawing/2014/main" id="{C19A6FBC-E797-E879-2A78-A0FCB9EFF185}"/>
              </a:ext>
            </a:extLst>
          </p:cNvPr>
          <p:cNvSpPr txBox="1"/>
          <p:nvPr/>
        </p:nvSpPr>
        <p:spPr>
          <a:xfrm>
            <a:off x="1028700" y="1038225"/>
            <a:ext cx="9113560" cy="1276350"/>
          </a:xfrm>
          <a:prstGeom prst="rect">
            <a:avLst/>
          </a:prstGeom>
        </p:spPr>
        <p:txBody>
          <a:bodyPr lIns="0" tIns="0" rIns="0" bIns="0" rtlCol="0" anchor="t">
            <a:spAutoFit/>
          </a:bodyPr>
          <a:lstStyle/>
          <a:p>
            <a:pPr>
              <a:lnSpc>
                <a:spcPts val="10199"/>
              </a:lnSpc>
              <a:spcBef>
                <a:spcPct val="0"/>
              </a:spcBef>
            </a:pPr>
            <a:r>
              <a:rPr lang="en-US" sz="8499" spc="-84" dirty="0" err="1">
                <a:solidFill>
                  <a:srgbClr val="F4F4F4"/>
                </a:solidFill>
                <a:latin typeface="Muli Bold"/>
              </a:rPr>
              <a:t>Sơ</a:t>
            </a:r>
            <a:r>
              <a:rPr lang="en-US" sz="8499" spc="-84" dirty="0">
                <a:solidFill>
                  <a:srgbClr val="F4F4F4"/>
                </a:solidFill>
                <a:latin typeface="Muli Bold"/>
              </a:rPr>
              <a:t> </a:t>
            </a:r>
            <a:r>
              <a:rPr lang="en-US" sz="8499" spc="-84" dirty="0" err="1">
                <a:solidFill>
                  <a:srgbClr val="F4F4F4"/>
                </a:solidFill>
                <a:latin typeface="Muli Bold"/>
              </a:rPr>
              <a:t>đồ</a:t>
            </a:r>
            <a:r>
              <a:rPr lang="en-US" sz="8499" spc="-84" dirty="0">
                <a:solidFill>
                  <a:srgbClr val="F4F4F4"/>
                </a:solidFill>
                <a:latin typeface="Muli Bold"/>
              </a:rPr>
              <a:t> </a:t>
            </a:r>
            <a:r>
              <a:rPr lang="en-US" sz="8499" spc="-84" dirty="0" err="1">
                <a:solidFill>
                  <a:srgbClr val="F4F4F4"/>
                </a:solidFill>
                <a:latin typeface="Muli Bold"/>
              </a:rPr>
              <a:t>khối</a:t>
            </a:r>
            <a:endParaRPr lang="en-US" sz="8499" spc="-84" dirty="0">
              <a:solidFill>
                <a:srgbClr val="F4F4F4"/>
              </a:solidFill>
              <a:latin typeface="Muli Bold"/>
            </a:endParaRPr>
          </a:p>
        </p:txBody>
      </p:sp>
      <p:sp>
        <p:nvSpPr>
          <p:cNvPr id="32" name="TextBox 8">
            <a:extLst>
              <a:ext uri="{FF2B5EF4-FFF2-40B4-BE49-F238E27FC236}">
                <a16:creationId xmlns:a16="http://schemas.microsoft.com/office/drawing/2014/main" id="{61FD9067-62CA-37D9-15BC-FEFE00FDC31E}"/>
              </a:ext>
            </a:extLst>
          </p:cNvPr>
          <p:cNvSpPr txBox="1"/>
          <p:nvPr/>
        </p:nvSpPr>
        <p:spPr>
          <a:xfrm>
            <a:off x="8874248" y="4525160"/>
            <a:ext cx="9032752" cy="4308872"/>
          </a:xfrm>
          <a:prstGeom prst="rect">
            <a:avLst/>
          </a:prstGeom>
        </p:spPr>
        <p:txBody>
          <a:bodyPr wrap="square" lIns="0" tIns="0" rIns="0" bIns="0" rtlCol="0" anchor="t">
            <a:spAutoFit/>
          </a:bodyPr>
          <a:lstStyle/>
          <a:p>
            <a:pPr marL="792797" lvl="1" indent="-571500">
              <a:buFont typeface="Arial" panose="020B0604020202020204" pitchFamily="34" charset="0"/>
              <a:buChar char="•"/>
            </a:pPr>
            <a:r>
              <a:rPr lang="en-US" sz="4000" dirty="0" err="1">
                <a:solidFill>
                  <a:srgbClr val="000000"/>
                </a:solidFill>
                <a:latin typeface="Muli" panose="020B0604020202020204" charset="0"/>
              </a:rPr>
              <a:t>Là</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bộ</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não</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của</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hệ</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thống</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Khối</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giao</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tiếp</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với</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toàn</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bộ</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các</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khối</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của</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hệ</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thống</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để</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điều</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khiển</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thực</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hiện</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các</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yêu</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cầu</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của</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hệ</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thống</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đã</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đặt</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ra.</a:t>
            </a:r>
            <a:r>
              <a:rPr lang="en-US" sz="4000" dirty="0">
                <a:solidFill>
                  <a:srgbClr val="000000"/>
                </a:solidFill>
                <a:latin typeface="Muli" panose="020B0604020202020204" charset="0"/>
              </a:rPr>
              <a:t> </a:t>
            </a:r>
          </a:p>
          <a:p>
            <a:pPr marL="792797" lvl="1" indent="-571500">
              <a:buFont typeface="Arial" panose="020B0604020202020204" pitchFamily="34" charset="0"/>
              <a:buChar char="•"/>
            </a:pPr>
            <a:r>
              <a:rPr lang="en-US" sz="4000" dirty="0" err="1">
                <a:solidFill>
                  <a:srgbClr val="000000"/>
                </a:solidFill>
                <a:latin typeface="Muli" panose="020B0604020202020204" charset="0"/>
              </a:rPr>
              <a:t>Giúp</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hệ</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thống</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kết</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nối</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wifi</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truyền</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nhận</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dữ</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liệu</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giữa</a:t>
            </a:r>
            <a:r>
              <a:rPr lang="en-US" sz="4000" dirty="0">
                <a:solidFill>
                  <a:srgbClr val="000000"/>
                </a:solidFill>
                <a:latin typeface="Muli" panose="020B0604020202020204" charset="0"/>
              </a:rPr>
              <a:t> webserver </a:t>
            </a:r>
            <a:r>
              <a:rPr lang="en-US" sz="4000" dirty="0" err="1">
                <a:solidFill>
                  <a:srgbClr val="000000"/>
                </a:solidFill>
                <a:latin typeface="Muli" panose="020B0604020202020204" charset="0"/>
              </a:rPr>
              <a:t>và</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hệ</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thống</a:t>
            </a:r>
            <a:endParaRPr lang="en-US" sz="4000" dirty="0">
              <a:solidFill>
                <a:srgbClr val="000000"/>
              </a:solidFill>
              <a:latin typeface="Muli" panose="020B0604020202020204" charset="0"/>
            </a:endParaRPr>
          </a:p>
        </p:txBody>
      </p:sp>
      <p:pic>
        <p:nvPicPr>
          <p:cNvPr id="4" name="Hình ảnh 3">
            <a:extLst>
              <a:ext uri="{FF2B5EF4-FFF2-40B4-BE49-F238E27FC236}">
                <a16:creationId xmlns:a16="http://schemas.microsoft.com/office/drawing/2014/main" id="{C1F47952-D387-9AE6-C852-0DE90C029911}"/>
              </a:ext>
            </a:extLst>
          </p:cNvPr>
          <p:cNvPicPr>
            <a:picLocks noChangeAspect="1"/>
          </p:cNvPicPr>
          <p:nvPr/>
        </p:nvPicPr>
        <p:blipFill rotWithShape="1">
          <a:blip r:embed="rId2"/>
          <a:srcRect l="20223" r="21784"/>
          <a:stretch/>
        </p:blipFill>
        <p:spPr>
          <a:xfrm>
            <a:off x="1676400" y="3086100"/>
            <a:ext cx="6532779" cy="7530588"/>
          </a:xfrm>
          <a:prstGeom prst="rect">
            <a:avLst/>
          </a:prstGeom>
        </p:spPr>
      </p:pic>
      <p:sp>
        <p:nvSpPr>
          <p:cNvPr id="5" name="TextBox 3">
            <a:extLst>
              <a:ext uri="{FF2B5EF4-FFF2-40B4-BE49-F238E27FC236}">
                <a16:creationId xmlns:a16="http://schemas.microsoft.com/office/drawing/2014/main" id="{D9FAFDC7-23CB-B9F5-FA04-50D7E719D44A}"/>
              </a:ext>
            </a:extLst>
          </p:cNvPr>
          <p:cNvSpPr txBox="1"/>
          <p:nvPr/>
        </p:nvSpPr>
        <p:spPr>
          <a:xfrm>
            <a:off x="9203937" y="2863358"/>
            <a:ext cx="9113560" cy="1164999"/>
          </a:xfrm>
          <a:prstGeom prst="rect">
            <a:avLst/>
          </a:prstGeom>
        </p:spPr>
        <p:txBody>
          <a:bodyPr lIns="0" tIns="0" rIns="0" bIns="0" rtlCol="0" anchor="t">
            <a:spAutoFit/>
          </a:bodyPr>
          <a:lstStyle/>
          <a:p>
            <a:pPr>
              <a:lnSpc>
                <a:spcPts val="10199"/>
              </a:lnSpc>
              <a:spcBef>
                <a:spcPct val="0"/>
              </a:spcBef>
            </a:pPr>
            <a:r>
              <a:rPr lang="en-US" sz="4800" spc="-84" dirty="0" err="1">
                <a:solidFill>
                  <a:schemeClr val="tx1">
                    <a:lumMod val="95000"/>
                    <a:lumOff val="5000"/>
                  </a:schemeClr>
                </a:solidFill>
                <a:latin typeface="Muli Bold"/>
              </a:rPr>
              <a:t>Khối</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điều</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khiển</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trung</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tâm</a:t>
            </a:r>
            <a:endParaRPr lang="en-US" sz="4800" spc="-84" dirty="0">
              <a:solidFill>
                <a:schemeClr val="tx1">
                  <a:lumMod val="95000"/>
                  <a:lumOff val="5000"/>
                </a:schemeClr>
              </a:solidFill>
              <a:latin typeface="Muli Bold"/>
            </a:endParaRPr>
          </a:p>
        </p:txBody>
      </p:sp>
    </p:spTree>
    <p:extLst>
      <p:ext uri="{BB962C8B-B14F-4D97-AF65-F5344CB8AC3E}">
        <p14:creationId xmlns:p14="http://schemas.microsoft.com/office/powerpoint/2010/main" val="25946331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33" name="Hình chữ nhật: Góc Tròn 32">
            <a:extLst>
              <a:ext uri="{FF2B5EF4-FFF2-40B4-BE49-F238E27FC236}">
                <a16:creationId xmlns:a16="http://schemas.microsoft.com/office/drawing/2014/main" id="{B5A26A56-20B7-819D-27AD-79F560505D35}"/>
              </a:ext>
            </a:extLst>
          </p:cNvPr>
          <p:cNvSpPr/>
          <p:nvPr/>
        </p:nvSpPr>
        <p:spPr>
          <a:xfrm>
            <a:off x="-533400" y="-1028700"/>
            <a:ext cx="19354800" cy="11963400"/>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
            <a:extLst>
              <a:ext uri="{FF2B5EF4-FFF2-40B4-BE49-F238E27FC236}">
                <a16:creationId xmlns:a16="http://schemas.microsoft.com/office/drawing/2014/main" id="{C19A6FBC-E797-E879-2A78-A0FCB9EFF185}"/>
              </a:ext>
            </a:extLst>
          </p:cNvPr>
          <p:cNvSpPr txBox="1"/>
          <p:nvPr/>
        </p:nvSpPr>
        <p:spPr>
          <a:xfrm>
            <a:off x="1028700" y="1038225"/>
            <a:ext cx="9113560" cy="1276350"/>
          </a:xfrm>
          <a:prstGeom prst="rect">
            <a:avLst/>
          </a:prstGeom>
        </p:spPr>
        <p:txBody>
          <a:bodyPr lIns="0" tIns="0" rIns="0" bIns="0" rtlCol="0" anchor="t">
            <a:spAutoFit/>
          </a:bodyPr>
          <a:lstStyle/>
          <a:p>
            <a:pPr>
              <a:lnSpc>
                <a:spcPts val="10199"/>
              </a:lnSpc>
              <a:spcBef>
                <a:spcPct val="0"/>
              </a:spcBef>
            </a:pPr>
            <a:r>
              <a:rPr lang="en-US" sz="8499" spc="-84" dirty="0" err="1">
                <a:latin typeface="Muli Bold"/>
              </a:rPr>
              <a:t>Sơ</a:t>
            </a:r>
            <a:r>
              <a:rPr lang="en-US" sz="8499" spc="-84" dirty="0">
                <a:latin typeface="Muli Bold"/>
              </a:rPr>
              <a:t> </a:t>
            </a:r>
            <a:r>
              <a:rPr lang="en-US" sz="8499" spc="-84" dirty="0" err="1">
                <a:latin typeface="Muli Bold"/>
              </a:rPr>
              <a:t>đồ</a:t>
            </a:r>
            <a:r>
              <a:rPr lang="en-US" sz="8499" spc="-84" dirty="0">
                <a:latin typeface="Muli Bold"/>
              </a:rPr>
              <a:t> </a:t>
            </a:r>
            <a:r>
              <a:rPr lang="en-US" sz="8499" spc="-84" dirty="0" err="1">
                <a:latin typeface="Muli Bold"/>
              </a:rPr>
              <a:t>khối</a:t>
            </a:r>
            <a:endParaRPr lang="en-US" sz="8499" spc="-84" dirty="0">
              <a:latin typeface="Muli Bold"/>
            </a:endParaRPr>
          </a:p>
        </p:txBody>
      </p:sp>
      <p:sp>
        <p:nvSpPr>
          <p:cNvPr id="32" name="TextBox 8">
            <a:extLst>
              <a:ext uri="{FF2B5EF4-FFF2-40B4-BE49-F238E27FC236}">
                <a16:creationId xmlns:a16="http://schemas.microsoft.com/office/drawing/2014/main" id="{61FD9067-62CA-37D9-15BC-FEFE00FDC31E}"/>
              </a:ext>
            </a:extLst>
          </p:cNvPr>
          <p:cNvSpPr txBox="1"/>
          <p:nvPr/>
        </p:nvSpPr>
        <p:spPr>
          <a:xfrm>
            <a:off x="7848600" y="3131574"/>
            <a:ext cx="9032752" cy="5539978"/>
          </a:xfrm>
          <a:prstGeom prst="rect">
            <a:avLst/>
          </a:prstGeom>
        </p:spPr>
        <p:txBody>
          <a:bodyPr wrap="square" lIns="0" tIns="0" rIns="0" bIns="0" rtlCol="0" anchor="t">
            <a:spAutoFit/>
          </a:bodyPr>
          <a:lstStyle/>
          <a:p>
            <a:pPr marL="792797" lvl="1" indent="-571500">
              <a:buFont typeface="Arial" panose="020B0604020202020204" pitchFamily="34" charset="0"/>
              <a:buChar char="•"/>
            </a:pPr>
            <a:r>
              <a:rPr lang="en-US" sz="4000" dirty="0" err="1">
                <a:solidFill>
                  <a:srgbClr val="000000"/>
                </a:solidFill>
                <a:latin typeface="Muli" panose="020B0604020202020204" charset="0"/>
              </a:rPr>
              <a:t>Hiển</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thị</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trạng</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thái</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của</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cảm</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biến</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vân</a:t>
            </a:r>
            <a:r>
              <a:rPr lang="en-US" sz="4000" dirty="0">
                <a:solidFill>
                  <a:srgbClr val="000000"/>
                </a:solidFill>
                <a:latin typeface="Muli" panose="020B0604020202020204" charset="0"/>
              </a:rPr>
              <a:t> </a:t>
            </a:r>
            <a:r>
              <a:rPr lang="en-US" sz="4000" dirty="0" err="1">
                <a:solidFill>
                  <a:srgbClr val="000000"/>
                </a:solidFill>
                <a:latin typeface="Muli" panose="020B0604020202020204" charset="0"/>
              </a:rPr>
              <a:t>tay</a:t>
            </a:r>
            <a:endParaRPr lang="en-US" sz="4000" dirty="0">
              <a:solidFill>
                <a:srgbClr val="000000"/>
              </a:solidFill>
              <a:latin typeface="Muli" panose="020B0604020202020204" charset="0"/>
            </a:endParaRPr>
          </a:p>
          <a:p>
            <a:pPr marL="792797" lvl="1" indent="-571500">
              <a:buFont typeface="Arial" panose="020B0604020202020204" pitchFamily="34" charset="0"/>
              <a:buChar char="•"/>
            </a:pPr>
            <a:r>
              <a:rPr lang="vi-VN" sz="4000" dirty="0">
                <a:solidFill>
                  <a:srgbClr val="000000"/>
                </a:solidFill>
                <a:latin typeface="Muli" panose="020B0604020202020204" charset="0"/>
              </a:rPr>
              <a:t>Màn hình </a:t>
            </a:r>
            <a:r>
              <a:rPr lang="vi-VN" sz="4000" dirty="0" err="1">
                <a:solidFill>
                  <a:srgbClr val="000000"/>
                </a:solidFill>
                <a:latin typeface="Muli" panose="020B0604020202020204" charset="0"/>
              </a:rPr>
              <a:t>Oled</a:t>
            </a:r>
            <a:r>
              <a:rPr lang="vi-VN" sz="4000" dirty="0">
                <a:solidFill>
                  <a:srgbClr val="000000"/>
                </a:solidFill>
                <a:latin typeface="Muli" panose="020B0604020202020204" charset="0"/>
              </a:rPr>
              <a:t> 0.96-inch giao tiếp I2C cho khả năng hiển thị đẹp, rõ nét vào ban ngày và khả năng tiết kiệm năng lượng tối đa, màn hình sử dụng giao tiếp I2C cho chất lượng đường truyền ổn định và rất dễ giao tiếp chỉ với 2 chân GPIO</a:t>
            </a:r>
            <a:endParaRPr lang="en-US" sz="4000" dirty="0">
              <a:solidFill>
                <a:srgbClr val="000000"/>
              </a:solidFill>
              <a:latin typeface="Muli" panose="020B0604020202020204" charset="0"/>
            </a:endParaRPr>
          </a:p>
        </p:txBody>
      </p:sp>
      <p:pic>
        <p:nvPicPr>
          <p:cNvPr id="5" name="Hình ảnh 4">
            <a:extLst>
              <a:ext uri="{FF2B5EF4-FFF2-40B4-BE49-F238E27FC236}">
                <a16:creationId xmlns:a16="http://schemas.microsoft.com/office/drawing/2014/main" id="{B6F941D4-4B87-9A40-5062-BED07225657F}"/>
              </a:ext>
            </a:extLst>
          </p:cNvPr>
          <p:cNvPicPr>
            <a:picLocks noChangeAspect="1"/>
          </p:cNvPicPr>
          <p:nvPr/>
        </p:nvPicPr>
        <p:blipFill>
          <a:blip r:embed="rId2"/>
          <a:stretch>
            <a:fillRect/>
          </a:stretch>
        </p:blipFill>
        <p:spPr>
          <a:xfrm>
            <a:off x="457199" y="2824316"/>
            <a:ext cx="7422127" cy="4985980"/>
          </a:xfrm>
          <a:prstGeom prst="rect">
            <a:avLst/>
          </a:prstGeom>
        </p:spPr>
      </p:pic>
      <p:sp>
        <p:nvSpPr>
          <p:cNvPr id="6" name="TextBox 3">
            <a:extLst>
              <a:ext uri="{FF2B5EF4-FFF2-40B4-BE49-F238E27FC236}">
                <a16:creationId xmlns:a16="http://schemas.microsoft.com/office/drawing/2014/main" id="{8257B8D0-D58A-7616-A48F-0D15332E8D0F}"/>
              </a:ext>
            </a:extLst>
          </p:cNvPr>
          <p:cNvSpPr txBox="1"/>
          <p:nvPr/>
        </p:nvSpPr>
        <p:spPr>
          <a:xfrm>
            <a:off x="8145740" y="1608074"/>
            <a:ext cx="9113560" cy="1164999"/>
          </a:xfrm>
          <a:prstGeom prst="rect">
            <a:avLst/>
          </a:prstGeom>
        </p:spPr>
        <p:txBody>
          <a:bodyPr lIns="0" tIns="0" rIns="0" bIns="0" rtlCol="0" anchor="t">
            <a:spAutoFit/>
          </a:bodyPr>
          <a:lstStyle/>
          <a:p>
            <a:pPr>
              <a:lnSpc>
                <a:spcPts val="10199"/>
              </a:lnSpc>
              <a:spcBef>
                <a:spcPct val="0"/>
              </a:spcBef>
            </a:pPr>
            <a:r>
              <a:rPr lang="en-US" sz="4800" spc="-84" dirty="0" err="1">
                <a:solidFill>
                  <a:schemeClr val="tx1">
                    <a:lumMod val="95000"/>
                    <a:lumOff val="5000"/>
                  </a:schemeClr>
                </a:solidFill>
                <a:latin typeface="Muli Bold"/>
              </a:rPr>
              <a:t>Khối</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hiển</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thị</a:t>
            </a:r>
            <a:endParaRPr lang="en-US" sz="4800" spc="-84" dirty="0">
              <a:solidFill>
                <a:schemeClr val="tx1">
                  <a:lumMod val="95000"/>
                  <a:lumOff val="5000"/>
                </a:schemeClr>
              </a:solidFill>
              <a:latin typeface="Muli Bold"/>
            </a:endParaRPr>
          </a:p>
        </p:txBody>
      </p:sp>
    </p:spTree>
    <p:extLst>
      <p:ext uri="{BB962C8B-B14F-4D97-AF65-F5344CB8AC3E}">
        <p14:creationId xmlns:p14="http://schemas.microsoft.com/office/powerpoint/2010/main" val="22762948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33" name="Hình chữ nhật: Góc Tròn 32">
            <a:extLst>
              <a:ext uri="{FF2B5EF4-FFF2-40B4-BE49-F238E27FC236}">
                <a16:creationId xmlns:a16="http://schemas.microsoft.com/office/drawing/2014/main" id="{B5A26A56-20B7-819D-27AD-79F560505D35}"/>
              </a:ext>
            </a:extLst>
          </p:cNvPr>
          <p:cNvSpPr/>
          <p:nvPr/>
        </p:nvSpPr>
        <p:spPr>
          <a:xfrm>
            <a:off x="6934200" y="-1714500"/>
            <a:ext cx="11887200" cy="13868400"/>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
            <a:extLst>
              <a:ext uri="{FF2B5EF4-FFF2-40B4-BE49-F238E27FC236}">
                <a16:creationId xmlns:a16="http://schemas.microsoft.com/office/drawing/2014/main" id="{C19A6FBC-E797-E879-2A78-A0FCB9EFF185}"/>
              </a:ext>
            </a:extLst>
          </p:cNvPr>
          <p:cNvSpPr txBox="1"/>
          <p:nvPr/>
        </p:nvSpPr>
        <p:spPr>
          <a:xfrm>
            <a:off x="1028700" y="1038225"/>
            <a:ext cx="9113560" cy="1276350"/>
          </a:xfrm>
          <a:prstGeom prst="rect">
            <a:avLst/>
          </a:prstGeom>
        </p:spPr>
        <p:txBody>
          <a:bodyPr lIns="0" tIns="0" rIns="0" bIns="0" rtlCol="0" anchor="t">
            <a:spAutoFit/>
          </a:bodyPr>
          <a:lstStyle/>
          <a:p>
            <a:pPr>
              <a:lnSpc>
                <a:spcPts val="10199"/>
              </a:lnSpc>
              <a:spcBef>
                <a:spcPct val="0"/>
              </a:spcBef>
            </a:pPr>
            <a:r>
              <a:rPr lang="en-US" sz="8499" spc="-84" dirty="0" err="1">
                <a:solidFill>
                  <a:srgbClr val="F4F4F4"/>
                </a:solidFill>
                <a:latin typeface="Muli Bold"/>
              </a:rPr>
              <a:t>Sơ</a:t>
            </a:r>
            <a:r>
              <a:rPr lang="en-US" sz="8499" spc="-84" dirty="0">
                <a:solidFill>
                  <a:srgbClr val="F4F4F4"/>
                </a:solidFill>
                <a:latin typeface="Muli Bold"/>
              </a:rPr>
              <a:t> </a:t>
            </a:r>
            <a:r>
              <a:rPr lang="en-US" sz="8499" spc="-84" dirty="0" err="1">
                <a:solidFill>
                  <a:srgbClr val="F4F4F4"/>
                </a:solidFill>
                <a:latin typeface="Muli Bold"/>
              </a:rPr>
              <a:t>đồ</a:t>
            </a:r>
            <a:r>
              <a:rPr lang="en-US" sz="8499" spc="-84" dirty="0">
                <a:solidFill>
                  <a:srgbClr val="F4F4F4"/>
                </a:solidFill>
                <a:latin typeface="Muli Bold"/>
              </a:rPr>
              <a:t> </a:t>
            </a:r>
            <a:r>
              <a:rPr lang="en-US" sz="8499" spc="-84" dirty="0" err="1">
                <a:solidFill>
                  <a:srgbClr val="F4F4F4"/>
                </a:solidFill>
                <a:latin typeface="Muli Bold"/>
              </a:rPr>
              <a:t>khối</a:t>
            </a:r>
            <a:endParaRPr lang="en-US" sz="8499" spc="-84" dirty="0">
              <a:solidFill>
                <a:srgbClr val="F4F4F4"/>
              </a:solidFill>
              <a:latin typeface="Muli Bold"/>
            </a:endParaRPr>
          </a:p>
        </p:txBody>
      </p:sp>
      <p:sp>
        <p:nvSpPr>
          <p:cNvPr id="32" name="TextBox 8">
            <a:extLst>
              <a:ext uri="{FF2B5EF4-FFF2-40B4-BE49-F238E27FC236}">
                <a16:creationId xmlns:a16="http://schemas.microsoft.com/office/drawing/2014/main" id="{61FD9067-62CA-37D9-15BC-FEFE00FDC31E}"/>
              </a:ext>
            </a:extLst>
          </p:cNvPr>
          <p:cNvSpPr txBox="1"/>
          <p:nvPr/>
        </p:nvSpPr>
        <p:spPr>
          <a:xfrm>
            <a:off x="7923777" y="4270794"/>
            <a:ext cx="9032752" cy="3385542"/>
          </a:xfrm>
          <a:prstGeom prst="rect">
            <a:avLst/>
          </a:prstGeom>
        </p:spPr>
        <p:txBody>
          <a:bodyPr wrap="square" lIns="0" tIns="0" rIns="0" bIns="0" rtlCol="0" anchor="t">
            <a:spAutoFit/>
          </a:bodyPr>
          <a:lstStyle/>
          <a:p>
            <a:pPr marL="221297" lvl="1" algn="just"/>
            <a:r>
              <a:rPr lang="en-US" sz="4400" dirty="0" err="1">
                <a:solidFill>
                  <a:srgbClr val="000000"/>
                </a:solidFill>
                <a:latin typeface="Muli" panose="020B0604020202020204" charset="0"/>
              </a:rPr>
              <a:t>Sử</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dụng</a:t>
            </a:r>
            <a:r>
              <a:rPr lang="en-US" sz="4400" dirty="0">
                <a:solidFill>
                  <a:srgbClr val="000000"/>
                </a:solidFill>
                <a:latin typeface="Muli" panose="020B0604020202020204" charset="0"/>
              </a:rPr>
              <a:t> 1 </a:t>
            </a:r>
            <a:r>
              <a:rPr lang="en-US" sz="4400" dirty="0" err="1">
                <a:solidFill>
                  <a:srgbClr val="000000"/>
                </a:solidFill>
                <a:latin typeface="Muli" panose="020B0604020202020204" charset="0"/>
              </a:rPr>
              <a:t>cảm</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biến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vân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tay</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Chức</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năng</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chính</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là</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tiến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hành</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lấy</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mẫu</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vân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tay</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của</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sinh</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viên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trong</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lần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đầu</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tiên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và</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tiến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hành</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điểm</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danh</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sinh</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viên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trong</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những</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lần</a:t>
            </a:r>
            <a:r>
              <a:rPr lang="en-US" sz="4400" dirty="0">
                <a:solidFill>
                  <a:srgbClr val="000000"/>
                </a:solidFill>
                <a:latin typeface="Muli" panose="020B0604020202020204" charset="0"/>
              </a:rPr>
              <a:t> </a:t>
            </a:r>
            <a:r>
              <a:rPr lang="en-US" sz="4400" dirty="0" err="1">
                <a:solidFill>
                  <a:srgbClr val="000000"/>
                </a:solidFill>
                <a:latin typeface="Muli" panose="020B0604020202020204" charset="0"/>
              </a:rPr>
              <a:t>sau</a:t>
            </a:r>
            <a:r>
              <a:rPr lang="en-US" sz="4400" dirty="0">
                <a:solidFill>
                  <a:srgbClr val="000000"/>
                </a:solidFill>
                <a:latin typeface="Muli" panose="020B0604020202020204" charset="0"/>
              </a:rPr>
              <a:t>.</a:t>
            </a:r>
          </a:p>
        </p:txBody>
      </p:sp>
      <p:pic>
        <p:nvPicPr>
          <p:cNvPr id="5" name="Hình ảnh 4">
            <a:extLst>
              <a:ext uri="{FF2B5EF4-FFF2-40B4-BE49-F238E27FC236}">
                <a16:creationId xmlns:a16="http://schemas.microsoft.com/office/drawing/2014/main" id="{A4B1F0A3-320B-A495-EC68-489E388714A9}"/>
              </a:ext>
            </a:extLst>
          </p:cNvPr>
          <p:cNvPicPr>
            <a:picLocks noChangeAspect="1"/>
          </p:cNvPicPr>
          <p:nvPr/>
        </p:nvPicPr>
        <p:blipFill rotWithShape="1">
          <a:blip r:embed="rId2"/>
          <a:srcRect l="12384" r="13164"/>
          <a:stretch/>
        </p:blipFill>
        <p:spPr>
          <a:xfrm>
            <a:off x="1028700" y="3086100"/>
            <a:ext cx="5505953" cy="6162675"/>
          </a:xfrm>
          <a:prstGeom prst="rect">
            <a:avLst/>
          </a:prstGeom>
        </p:spPr>
      </p:pic>
      <p:sp>
        <p:nvSpPr>
          <p:cNvPr id="6" name="TextBox 3">
            <a:extLst>
              <a:ext uri="{FF2B5EF4-FFF2-40B4-BE49-F238E27FC236}">
                <a16:creationId xmlns:a16="http://schemas.microsoft.com/office/drawing/2014/main" id="{700D34E4-3043-CBE6-DBD4-EAB3820164B0}"/>
              </a:ext>
            </a:extLst>
          </p:cNvPr>
          <p:cNvSpPr txBox="1"/>
          <p:nvPr/>
        </p:nvSpPr>
        <p:spPr>
          <a:xfrm>
            <a:off x="8143282" y="2863358"/>
            <a:ext cx="9113560" cy="1164999"/>
          </a:xfrm>
          <a:prstGeom prst="rect">
            <a:avLst/>
          </a:prstGeom>
        </p:spPr>
        <p:txBody>
          <a:bodyPr lIns="0" tIns="0" rIns="0" bIns="0" rtlCol="0" anchor="t">
            <a:spAutoFit/>
          </a:bodyPr>
          <a:lstStyle/>
          <a:p>
            <a:pPr>
              <a:lnSpc>
                <a:spcPts val="10199"/>
              </a:lnSpc>
              <a:spcBef>
                <a:spcPct val="0"/>
              </a:spcBef>
            </a:pPr>
            <a:r>
              <a:rPr lang="en-US" sz="4800" spc="-84" dirty="0" err="1">
                <a:solidFill>
                  <a:schemeClr val="tx1">
                    <a:lumMod val="95000"/>
                    <a:lumOff val="5000"/>
                  </a:schemeClr>
                </a:solidFill>
                <a:latin typeface="Muli Bold"/>
              </a:rPr>
              <a:t>Khối</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cảm</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biến</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vân</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tay</a:t>
            </a:r>
            <a:endParaRPr lang="en-US" sz="4800" spc="-84" dirty="0">
              <a:solidFill>
                <a:schemeClr val="tx1">
                  <a:lumMod val="95000"/>
                  <a:lumOff val="5000"/>
                </a:schemeClr>
              </a:solidFill>
              <a:latin typeface="Muli Bold"/>
            </a:endParaRPr>
          </a:p>
        </p:txBody>
      </p:sp>
    </p:spTree>
    <p:extLst>
      <p:ext uri="{BB962C8B-B14F-4D97-AF65-F5344CB8AC3E}">
        <p14:creationId xmlns:p14="http://schemas.microsoft.com/office/powerpoint/2010/main" val="29315900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33" name="Hình chữ nhật: Góc Tròn 32">
            <a:extLst>
              <a:ext uri="{FF2B5EF4-FFF2-40B4-BE49-F238E27FC236}">
                <a16:creationId xmlns:a16="http://schemas.microsoft.com/office/drawing/2014/main" id="{B5A26A56-20B7-819D-27AD-79F560505D35}"/>
              </a:ext>
            </a:extLst>
          </p:cNvPr>
          <p:cNvSpPr/>
          <p:nvPr/>
        </p:nvSpPr>
        <p:spPr>
          <a:xfrm>
            <a:off x="665746" y="2811379"/>
            <a:ext cx="16936453" cy="6437396"/>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
            <a:extLst>
              <a:ext uri="{FF2B5EF4-FFF2-40B4-BE49-F238E27FC236}">
                <a16:creationId xmlns:a16="http://schemas.microsoft.com/office/drawing/2014/main" id="{C19A6FBC-E797-E879-2A78-A0FCB9EFF185}"/>
              </a:ext>
            </a:extLst>
          </p:cNvPr>
          <p:cNvSpPr txBox="1"/>
          <p:nvPr/>
        </p:nvSpPr>
        <p:spPr>
          <a:xfrm>
            <a:off x="1028700" y="1038225"/>
            <a:ext cx="9113560" cy="1276350"/>
          </a:xfrm>
          <a:prstGeom prst="rect">
            <a:avLst/>
          </a:prstGeom>
        </p:spPr>
        <p:txBody>
          <a:bodyPr lIns="0" tIns="0" rIns="0" bIns="0" rtlCol="0" anchor="t">
            <a:spAutoFit/>
          </a:bodyPr>
          <a:lstStyle/>
          <a:p>
            <a:pPr>
              <a:lnSpc>
                <a:spcPts val="10199"/>
              </a:lnSpc>
              <a:spcBef>
                <a:spcPct val="0"/>
              </a:spcBef>
            </a:pPr>
            <a:r>
              <a:rPr lang="en-US" sz="8499" spc="-84" dirty="0" err="1">
                <a:solidFill>
                  <a:srgbClr val="F4F4F4"/>
                </a:solidFill>
                <a:latin typeface="Muli Bold"/>
              </a:rPr>
              <a:t>Sơ</a:t>
            </a:r>
            <a:r>
              <a:rPr lang="en-US" sz="8499" spc="-84" dirty="0">
                <a:solidFill>
                  <a:srgbClr val="F4F4F4"/>
                </a:solidFill>
                <a:latin typeface="Muli Bold"/>
              </a:rPr>
              <a:t> </a:t>
            </a:r>
            <a:r>
              <a:rPr lang="en-US" sz="8499" spc="-84" dirty="0" err="1">
                <a:solidFill>
                  <a:srgbClr val="F4F4F4"/>
                </a:solidFill>
                <a:latin typeface="Muli Bold"/>
              </a:rPr>
              <a:t>đồ</a:t>
            </a:r>
            <a:r>
              <a:rPr lang="en-US" sz="8499" spc="-84" dirty="0">
                <a:solidFill>
                  <a:srgbClr val="F4F4F4"/>
                </a:solidFill>
                <a:latin typeface="Muli Bold"/>
              </a:rPr>
              <a:t> </a:t>
            </a:r>
            <a:r>
              <a:rPr lang="en-US" sz="8499" spc="-84" dirty="0" err="1">
                <a:solidFill>
                  <a:srgbClr val="F4F4F4"/>
                </a:solidFill>
                <a:latin typeface="Muli Bold"/>
              </a:rPr>
              <a:t>khối</a:t>
            </a:r>
            <a:endParaRPr lang="en-US" sz="8499" spc="-84" dirty="0">
              <a:solidFill>
                <a:srgbClr val="F4F4F4"/>
              </a:solidFill>
              <a:latin typeface="Muli Bold"/>
            </a:endParaRPr>
          </a:p>
        </p:txBody>
      </p:sp>
      <p:sp>
        <p:nvSpPr>
          <p:cNvPr id="32" name="TextBox 8">
            <a:extLst>
              <a:ext uri="{FF2B5EF4-FFF2-40B4-BE49-F238E27FC236}">
                <a16:creationId xmlns:a16="http://schemas.microsoft.com/office/drawing/2014/main" id="{61FD9067-62CA-37D9-15BC-FEFE00FDC31E}"/>
              </a:ext>
            </a:extLst>
          </p:cNvPr>
          <p:cNvSpPr txBox="1"/>
          <p:nvPr/>
        </p:nvSpPr>
        <p:spPr>
          <a:xfrm>
            <a:off x="8877299" y="4621988"/>
            <a:ext cx="8724900" cy="1661993"/>
          </a:xfrm>
          <a:prstGeom prst="rect">
            <a:avLst/>
          </a:prstGeom>
        </p:spPr>
        <p:txBody>
          <a:bodyPr wrap="square" lIns="0" tIns="0" rIns="0" bIns="0" rtlCol="0" anchor="t">
            <a:spAutoFit/>
          </a:bodyPr>
          <a:lstStyle/>
          <a:p>
            <a:pPr marL="792797" lvl="1" indent="-571500">
              <a:buFont typeface="Arial" panose="020B0604020202020204" pitchFamily="34" charset="0"/>
              <a:buChar char="•"/>
            </a:pPr>
            <a:r>
              <a:rPr lang="vi-VN" sz="3600" dirty="0">
                <a:solidFill>
                  <a:srgbClr val="000000"/>
                </a:solidFill>
                <a:latin typeface="Muli" panose="020B0604020202020204" charset="0"/>
              </a:rPr>
              <a:t>Nhóm đã quyết định dùng </a:t>
            </a:r>
            <a:r>
              <a:rPr lang="vi-VN" sz="3600" dirty="0" err="1">
                <a:solidFill>
                  <a:srgbClr val="000000"/>
                </a:solidFill>
                <a:latin typeface="Muli" panose="020B0604020202020204" charset="0"/>
              </a:rPr>
              <a:t>adapter</a:t>
            </a:r>
            <a:r>
              <a:rPr lang="vi-VN" sz="3600" dirty="0">
                <a:solidFill>
                  <a:srgbClr val="000000"/>
                </a:solidFill>
                <a:latin typeface="Muli" panose="020B0604020202020204" charset="0"/>
              </a:rPr>
              <a:t> chuyển đổi dòng điện từ </a:t>
            </a:r>
            <a:r>
              <a:rPr lang="en-US" sz="3600" dirty="0">
                <a:solidFill>
                  <a:srgbClr val="000000"/>
                </a:solidFill>
                <a:latin typeface="Muli" panose="020B0604020202020204" charset="0"/>
              </a:rPr>
              <a:t>12</a:t>
            </a:r>
            <a:r>
              <a:rPr lang="vi-VN" sz="3600" dirty="0">
                <a:solidFill>
                  <a:srgbClr val="000000"/>
                </a:solidFill>
                <a:latin typeface="Muli" panose="020B0604020202020204" charset="0"/>
              </a:rPr>
              <a:t>V xuống còn 5V, 1A để cấp cho mạch</a:t>
            </a:r>
            <a:endParaRPr lang="en-US" sz="3600" dirty="0">
              <a:solidFill>
                <a:srgbClr val="000000"/>
              </a:solidFill>
              <a:latin typeface="Muli" panose="020B0604020202020204" charset="0"/>
            </a:endParaRPr>
          </a:p>
        </p:txBody>
      </p:sp>
      <p:pic>
        <p:nvPicPr>
          <p:cNvPr id="4" name="Hình ảnh 3" descr="Ảnh có chứa văn bản, biểu đồ, hàng, Song song&#10;&#10;Mô tả được tạo tự động">
            <a:extLst>
              <a:ext uri="{FF2B5EF4-FFF2-40B4-BE49-F238E27FC236}">
                <a16:creationId xmlns:a16="http://schemas.microsoft.com/office/drawing/2014/main" id="{C4C97275-F607-5740-9F70-992697FBD562}"/>
              </a:ext>
            </a:extLst>
          </p:cNvPr>
          <p:cNvPicPr>
            <a:picLocks noChangeAspect="1"/>
          </p:cNvPicPr>
          <p:nvPr/>
        </p:nvPicPr>
        <p:blipFill rotWithShape="1">
          <a:blip r:embed="rId2">
            <a:extLst>
              <a:ext uri="{28A0092B-C50C-407E-A947-70E740481C1C}">
                <a14:useLocalDpi xmlns:a14="http://schemas.microsoft.com/office/drawing/2010/main" val="0"/>
              </a:ext>
            </a:extLst>
          </a:blip>
          <a:srcRect l="5527" t="5984" b="3061"/>
          <a:stretch/>
        </p:blipFill>
        <p:spPr>
          <a:xfrm>
            <a:off x="1028700" y="3173609"/>
            <a:ext cx="8322248" cy="5562601"/>
          </a:xfrm>
          <a:prstGeom prst="rect">
            <a:avLst/>
          </a:prstGeom>
        </p:spPr>
      </p:pic>
      <p:sp>
        <p:nvSpPr>
          <p:cNvPr id="5" name="TextBox 3">
            <a:extLst>
              <a:ext uri="{FF2B5EF4-FFF2-40B4-BE49-F238E27FC236}">
                <a16:creationId xmlns:a16="http://schemas.microsoft.com/office/drawing/2014/main" id="{81B9895D-BB71-C89C-446C-0A99F3BDFCB6}"/>
              </a:ext>
            </a:extLst>
          </p:cNvPr>
          <p:cNvSpPr txBox="1"/>
          <p:nvPr/>
        </p:nvSpPr>
        <p:spPr>
          <a:xfrm>
            <a:off x="9704070" y="2838021"/>
            <a:ext cx="9113560" cy="1164999"/>
          </a:xfrm>
          <a:prstGeom prst="rect">
            <a:avLst/>
          </a:prstGeom>
        </p:spPr>
        <p:txBody>
          <a:bodyPr lIns="0" tIns="0" rIns="0" bIns="0" rtlCol="0" anchor="t">
            <a:spAutoFit/>
          </a:bodyPr>
          <a:lstStyle/>
          <a:p>
            <a:pPr>
              <a:lnSpc>
                <a:spcPts val="10199"/>
              </a:lnSpc>
              <a:spcBef>
                <a:spcPct val="0"/>
              </a:spcBef>
            </a:pPr>
            <a:r>
              <a:rPr lang="en-US" sz="4800" spc="-84" dirty="0" err="1">
                <a:solidFill>
                  <a:schemeClr val="tx1">
                    <a:lumMod val="95000"/>
                    <a:lumOff val="5000"/>
                  </a:schemeClr>
                </a:solidFill>
                <a:latin typeface="Muli Bold"/>
              </a:rPr>
              <a:t>Khối</a:t>
            </a:r>
            <a:r>
              <a:rPr lang="en-US" sz="4800" spc="-84" dirty="0">
                <a:solidFill>
                  <a:schemeClr val="tx1">
                    <a:lumMod val="95000"/>
                    <a:lumOff val="5000"/>
                  </a:schemeClr>
                </a:solidFill>
                <a:latin typeface="Muli Bold"/>
              </a:rPr>
              <a:t> </a:t>
            </a:r>
            <a:r>
              <a:rPr lang="en-US" sz="4800" spc="-84" dirty="0" err="1">
                <a:solidFill>
                  <a:schemeClr val="tx1">
                    <a:lumMod val="95000"/>
                    <a:lumOff val="5000"/>
                  </a:schemeClr>
                </a:solidFill>
                <a:latin typeface="Muli Bold"/>
              </a:rPr>
              <a:t>nguồn</a:t>
            </a:r>
            <a:endParaRPr lang="en-US" sz="4800" spc="-84" dirty="0">
              <a:solidFill>
                <a:schemeClr val="tx1">
                  <a:lumMod val="95000"/>
                  <a:lumOff val="5000"/>
                </a:schemeClr>
              </a:solidFill>
              <a:latin typeface="Muli Bold"/>
            </a:endParaRPr>
          </a:p>
        </p:txBody>
      </p:sp>
    </p:spTree>
    <p:extLst>
      <p:ext uri="{BB962C8B-B14F-4D97-AF65-F5344CB8AC3E}">
        <p14:creationId xmlns:p14="http://schemas.microsoft.com/office/powerpoint/2010/main" val="35790976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33" name="Group 4">
            <a:extLst>
              <a:ext uri="{FF2B5EF4-FFF2-40B4-BE49-F238E27FC236}">
                <a16:creationId xmlns:a16="http://schemas.microsoft.com/office/drawing/2014/main" id="{DB52C17B-93D9-8967-CB98-C9CE20FCEBAC}"/>
              </a:ext>
            </a:extLst>
          </p:cNvPr>
          <p:cNvGrpSpPr/>
          <p:nvPr/>
        </p:nvGrpSpPr>
        <p:grpSpPr>
          <a:xfrm rot="-10800000">
            <a:off x="-5486400" y="4229100"/>
            <a:ext cx="11854561" cy="10266106"/>
            <a:chOff x="0" y="0"/>
            <a:chExt cx="3619627" cy="3134614"/>
          </a:xfrm>
        </p:grpSpPr>
        <p:sp>
          <p:nvSpPr>
            <p:cNvPr id="34" name="Freeform 5">
              <a:extLst>
                <a:ext uri="{FF2B5EF4-FFF2-40B4-BE49-F238E27FC236}">
                  <a16:creationId xmlns:a16="http://schemas.microsoft.com/office/drawing/2014/main" id="{9F160DDC-AD95-8782-A8D8-2901897B5129}"/>
                </a:ext>
              </a:extLst>
            </p:cNvPr>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pic>
        <p:nvPicPr>
          <p:cNvPr id="32" name="Hình ảnh 31" descr="Ảnh có chứa biểu đồ, văn bản, bản phác thảo, nghệ thuật gấp giấy origami&#10;&#10;Mô tả được tạo tự động">
            <a:extLst>
              <a:ext uri="{FF2B5EF4-FFF2-40B4-BE49-F238E27FC236}">
                <a16:creationId xmlns:a16="http://schemas.microsoft.com/office/drawing/2014/main" id="{6B557E78-5B18-0D3A-6E9D-9FB10C536E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0" y="20894"/>
            <a:ext cx="9216659" cy="10266106"/>
          </a:xfrm>
          <a:prstGeom prst="rect">
            <a:avLst/>
          </a:prstGeom>
        </p:spPr>
      </p:pic>
      <p:sp>
        <p:nvSpPr>
          <p:cNvPr id="2" name="TextBox 2"/>
          <p:cNvSpPr txBox="1"/>
          <p:nvPr/>
        </p:nvSpPr>
        <p:spPr>
          <a:xfrm>
            <a:off x="762000" y="571500"/>
            <a:ext cx="8115300" cy="1000274"/>
          </a:xfrm>
          <a:prstGeom prst="rect">
            <a:avLst/>
          </a:prstGeom>
        </p:spPr>
        <p:txBody>
          <a:bodyPr wrap="square" lIns="0" tIns="0" rIns="0" bIns="0" rtlCol="0" anchor="t">
            <a:spAutoFit/>
          </a:bodyPr>
          <a:lstStyle/>
          <a:p>
            <a:pPr>
              <a:lnSpc>
                <a:spcPts val="7800"/>
              </a:lnSpc>
              <a:spcBef>
                <a:spcPct val="0"/>
              </a:spcBef>
            </a:pPr>
            <a:r>
              <a:rPr lang="en-US" sz="7200" spc="-60" dirty="0" err="1">
                <a:solidFill>
                  <a:srgbClr val="000000"/>
                </a:solidFill>
                <a:latin typeface="Muli Bold"/>
              </a:rPr>
              <a:t>Lưu</a:t>
            </a:r>
            <a:r>
              <a:rPr lang="en-US" sz="7200" spc="-60" dirty="0">
                <a:solidFill>
                  <a:srgbClr val="000000"/>
                </a:solidFill>
                <a:latin typeface="Muli Bold"/>
              </a:rPr>
              <a:t> </a:t>
            </a:r>
            <a:r>
              <a:rPr lang="en-US" sz="7200" spc="-60" dirty="0" err="1">
                <a:solidFill>
                  <a:srgbClr val="000000"/>
                </a:solidFill>
                <a:latin typeface="Muli Bold"/>
              </a:rPr>
              <a:t>đồ</a:t>
            </a:r>
            <a:r>
              <a:rPr lang="en-US" sz="7200" spc="-60" dirty="0">
                <a:solidFill>
                  <a:srgbClr val="000000"/>
                </a:solidFill>
                <a:latin typeface="Muli Bold"/>
              </a:rPr>
              <a:t> </a:t>
            </a:r>
            <a:r>
              <a:rPr lang="en-US" sz="7200" spc="-60" dirty="0" err="1">
                <a:solidFill>
                  <a:srgbClr val="000000"/>
                </a:solidFill>
                <a:latin typeface="Muli Bold"/>
              </a:rPr>
              <a:t>thuật</a:t>
            </a:r>
            <a:r>
              <a:rPr lang="en-US" sz="7200" spc="-60" dirty="0">
                <a:solidFill>
                  <a:srgbClr val="000000"/>
                </a:solidFill>
                <a:latin typeface="Muli Bold"/>
              </a:rPr>
              <a:t> </a:t>
            </a:r>
            <a:r>
              <a:rPr lang="en-US" sz="7200" spc="-60" dirty="0" err="1">
                <a:solidFill>
                  <a:srgbClr val="000000"/>
                </a:solidFill>
                <a:latin typeface="Muli Bold"/>
              </a:rPr>
              <a:t>toán</a:t>
            </a:r>
            <a:endParaRPr lang="en-US" sz="7200" spc="-60" dirty="0">
              <a:solidFill>
                <a:srgbClr val="000000"/>
              </a:solidFill>
              <a:latin typeface="Muli Bold"/>
            </a:endParaRPr>
          </a:p>
        </p:txBody>
      </p:sp>
    </p:spTree>
    <p:extLst>
      <p:ext uri="{BB962C8B-B14F-4D97-AF65-F5344CB8AC3E}">
        <p14:creationId xmlns:p14="http://schemas.microsoft.com/office/powerpoint/2010/main" val="9156002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0" name="Hình chữ nhật: Góc Tròn 9">
            <a:extLst>
              <a:ext uri="{FF2B5EF4-FFF2-40B4-BE49-F238E27FC236}">
                <a16:creationId xmlns:a16="http://schemas.microsoft.com/office/drawing/2014/main" id="{5926B537-5848-D5E0-25E8-06748F00B0A0}"/>
              </a:ext>
            </a:extLst>
          </p:cNvPr>
          <p:cNvSpPr/>
          <p:nvPr/>
        </p:nvSpPr>
        <p:spPr>
          <a:xfrm>
            <a:off x="2209800" y="2033728"/>
            <a:ext cx="14401800" cy="8062772"/>
          </a:xfrm>
          <a:prstGeom prst="roundRect">
            <a:avLst>
              <a:gd name="adj" fmla="val 6552"/>
            </a:avLst>
          </a:prstGeom>
          <a:solidFill>
            <a:srgbClr val="A4E473"/>
          </a:solidFill>
          <a:ln w="76200">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2"/>
          <p:cNvSpPr txBox="1"/>
          <p:nvPr/>
        </p:nvSpPr>
        <p:spPr>
          <a:xfrm>
            <a:off x="381000" y="571500"/>
            <a:ext cx="11854560" cy="1019959"/>
          </a:xfrm>
          <a:prstGeom prst="rect">
            <a:avLst/>
          </a:prstGeom>
        </p:spPr>
        <p:txBody>
          <a:bodyPr wrap="square" lIns="0" tIns="0" rIns="0" bIns="0" rtlCol="0" anchor="t">
            <a:spAutoFit/>
          </a:bodyPr>
          <a:lstStyle/>
          <a:p>
            <a:pPr>
              <a:lnSpc>
                <a:spcPts val="7800"/>
              </a:lnSpc>
              <a:spcBef>
                <a:spcPct val="0"/>
              </a:spcBef>
            </a:pPr>
            <a:r>
              <a:rPr lang="en-US" sz="8800" spc="-60" dirty="0" err="1">
                <a:solidFill>
                  <a:srgbClr val="000000"/>
                </a:solidFill>
                <a:latin typeface="Muli Bold"/>
              </a:rPr>
              <a:t>Thực</a:t>
            </a:r>
            <a:r>
              <a:rPr lang="en-US" sz="8800" spc="-60" dirty="0">
                <a:solidFill>
                  <a:srgbClr val="000000"/>
                </a:solidFill>
                <a:latin typeface="Muli Bold"/>
              </a:rPr>
              <a:t> </a:t>
            </a:r>
            <a:r>
              <a:rPr lang="en-US" sz="8800" spc="-60" dirty="0" err="1">
                <a:solidFill>
                  <a:srgbClr val="000000"/>
                </a:solidFill>
                <a:latin typeface="Muli Bold"/>
              </a:rPr>
              <a:t>nghiệm</a:t>
            </a:r>
            <a:r>
              <a:rPr lang="en-US" sz="8800" spc="-60" dirty="0">
                <a:solidFill>
                  <a:srgbClr val="000000"/>
                </a:solidFill>
                <a:latin typeface="Muli Bold"/>
              </a:rPr>
              <a:t> </a:t>
            </a:r>
            <a:r>
              <a:rPr lang="en-US" sz="8800" spc="-60" dirty="0" err="1">
                <a:solidFill>
                  <a:srgbClr val="000000"/>
                </a:solidFill>
                <a:latin typeface="Muli Bold"/>
              </a:rPr>
              <a:t>kết</a:t>
            </a:r>
            <a:r>
              <a:rPr lang="en-US" sz="8800" spc="-60" dirty="0">
                <a:solidFill>
                  <a:srgbClr val="000000"/>
                </a:solidFill>
                <a:latin typeface="Muli Bold"/>
              </a:rPr>
              <a:t> </a:t>
            </a:r>
            <a:r>
              <a:rPr lang="en-US" sz="8800" spc="-60" dirty="0" err="1">
                <a:solidFill>
                  <a:srgbClr val="000000"/>
                </a:solidFill>
                <a:latin typeface="Muli Bold"/>
              </a:rPr>
              <a:t>quả</a:t>
            </a:r>
            <a:endParaRPr lang="en-US" sz="8800" spc="-60" dirty="0">
              <a:solidFill>
                <a:srgbClr val="000000"/>
              </a:solidFill>
              <a:latin typeface="Muli Bold"/>
            </a:endParaRPr>
          </a:p>
        </p:txBody>
      </p:sp>
      <p:grpSp>
        <p:nvGrpSpPr>
          <p:cNvPr id="3" name="Group 8">
            <a:extLst>
              <a:ext uri="{FF2B5EF4-FFF2-40B4-BE49-F238E27FC236}">
                <a16:creationId xmlns:a16="http://schemas.microsoft.com/office/drawing/2014/main" id="{6F875CC0-532B-3956-4803-219C81D5F142}"/>
              </a:ext>
            </a:extLst>
          </p:cNvPr>
          <p:cNvGrpSpPr/>
          <p:nvPr/>
        </p:nvGrpSpPr>
        <p:grpSpPr>
          <a:xfrm>
            <a:off x="31394400" y="7218148"/>
            <a:ext cx="6858000" cy="6137704"/>
            <a:chOff x="-5662537" y="1862374"/>
            <a:chExt cx="4111117" cy="4111117"/>
          </a:xfrm>
        </p:grpSpPr>
        <p:sp>
          <p:nvSpPr>
            <p:cNvPr id="4" name="Freeform 9">
              <a:extLst>
                <a:ext uri="{FF2B5EF4-FFF2-40B4-BE49-F238E27FC236}">
                  <a16:creationId xmlns:a16="http://schemas.microsoft.com/office/drawing/2014/main" id="{88927224-3CB1-CB39-8D60-D00CC7BDB7D4}"/>
                </a:ext>
              </a:extLst>
            </p:cNvPr>
            <p:cNvSpPr/>
            <p:nvPr/>
          </p:nvSpPr>
          <p:spPr>
            <a:xfrm>
              <a:off x="-5662537" y="1862374"/>
              <a:ext cx="4111117" cy="4111117"/>
            </a:xfrm>
            <a:custGeom>
              <a:avLst/>
              <a:gdLst/>
              <a:ahLst/>
              <a:cxnLst/>
              <a:rect l="l" t="t" r="r" b="b"/>
              <a:pathLst>
                <a:path w="4111117" h="4111117">
                  <a:moveTo>
                    <a:pt x="4111117" y="4111117"/>
                  </a:moveTo>
                  <a:lnTo>
                    <a:pt x="1124331" y="4111117"/>
                  </a:lnTo>
                  <a:cubicBezTo>
                    <a:pt x="503428" y="4111117"/>
                    <a:pt x="0" y="3607689"/>
                    <a:pt x="0" y="2986786"/>
                  </a:cubicBezTo>
                  <a:lnTo>
                    <a:pt x="0" y="0"/>
                  </a:lnTo>
                  <a:lnTo>
                    <a:pt x="2986786" y="0"/>
                  </a:lnTo>
                  <a:cubicBezTo>
                    <a:pt x="3607816" y="0"/>
                    <a:pt x="4111117" y="503428"/>
                    <a:pt x="4111117" y="1124331"/>
                  </a:cubicBezTo>
                  <a:lnTo>
                    <a:pt x="4111117" y="4111117"/>
                  </a:lnTo>
                  <a:close/>
                </a:path>
              </a:pathLst>
            </a:custGeom>
            <a:solidFill>
              <a:srgbClr val="A4E473"/>
            </a:solidFill>
          </p:spPr>
          <p:txBody>
            <a:bodyPr/>
            <a:lstStyle/>
            <a:p>
              <a:endParaRPr lang="en-US"/>
            </a:p>
          </p:txBody>
        </p:sp>
      </p:grpSp>
      <p:pic>
        <p:nvPicPr>
          <p:cNvPr id="9" name="Test">
            <a:hlinkClick r:id="" action="ppaction://media"/>
            <a:extLst>
              <a:ext uri="{FF2B5EF4-FFF2-40B4-BE49-F238E27FC236}">
                <a16:creationId xmlns:a16="http://schemas.microsoft.com/office/drawing/2014/main" id="{33F3D1E0-CF30-E6A6-E0ED-B33C31CC5BD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43199" y="2309836"/>
            <a:ext cx="13352098" cy="7510555"/>
          </a:xfrm>
          <a:prstGeom prst="rect">
            <a:avLst/>
          </a:prstGeom>
        </p:spPr>
      </p:pic>
    </p:spTree>
    <p:extLst>
      <p:ext uri="{BB962C8B-B14F-4D97-AF65-F5344CB8AC3E}">
        <p14:creationId xmlns:p14="http://schemas.microsoft.com/office/powerpoint/2010/main" val="40458017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5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028700" y="1038225"/>
            <a:ext cx="5512745" cy="1241622"/>
          </a:xfrm>
          <a:prstGeom prst="rect">
            <a:avLst/>
          </a:prstGeom>
        </p:spPr>
        <p:txBody>
          <a:bodyPr lIns="0" tIns="0" rIns="0" bIns="0" rtlCol="0" anchor="t">
            <a:spAutoFit/>
          </a:bodyPr>
          <a:lstStyle/>
          <a:p>
            <a:pPr>
              <a:lnSpc>
                <a:spcPts val="10199"/>
              </a:lnSpc>
              <a:spcBef>
                <a:spcPct val="0"/>
              </a:spcBef>
            </a:pPr>
            <a:r>
              <a:rPr lang="en-US" sz="8499" spc="-84" dirty="0" err="1">
                <a:solidFill>
                  <a:srgbClr val="000000"/>
                </a:solidFill>
                <a:latin typeface="Muli Bold"/>
              </a:rPr>
              <a:t>Đánh</a:t>
            </a:r>
            <a:r>
              <a:rPr lang="en-US" sz="8499" spc="-84" dirty="0">
                <a:solidFill>
                  <a:srgbClr val="000000"/>
                </a:solidFill>
                <a:latin typeface="Muli Bold"/>
              </a:rPr>
              <a:t> </a:t>
            </a:r>
            <a:r>
              <a:rPr lang="en-US" sz="8499" spc="-84" dirty="0" err="1">
                <a:solidFill>
                  <a:srgbClr val="000000"/>
                </a:solidFill>
                <a:latin typeface="Muli Bold"/>
              </a:rPr>
              <a:t>giá</a:t>
            </a:r>
            <a:endParaRPr lang="en-US" sz="8499" spc="-84" dirty="0">
              <a:solidFill>
                <a:srgbClr val="000000"/>
              </a:solidFill>
              <a:latin typeface="Muli Bold"/>
            </a:endParaRPr>
          </a:p>
        </p:txBody>
      </p:sp>
      <p:grpSp>
        <p:nvGrpSpPr>
          <p:cNvPr id="3" name="Group 3"/>
          <p:cNvGrpSpPr/>
          <p:nvPr/>
        </p:nvGrpSpPr>
        <p:grpSpPr>
          <a:xfrm rot="-10800000">
            <a:off x="-1306086" y="4784384"/>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5" name="Group 5"/>
          <p:cNvGrpSpPr/>
          <p:nvPr/>
        </p:nvGrpSpPr>
        <p:grpSpPr>
          <a:xfrm rot="-10800000">
            <a:off x="3061137" y="7468788"/>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grpSp>
        <p:nvGrpSpPr>
          <p:cNvPr id="7" name="Group 7"/>
          <p:cNvGrpSpPr/>
          <p:nvPr/>
        </p:nvGrpSpPr>
        <p:grpSpPr>
          <a:xfrm rot="-10800000">
            <a:off x="2780085" y="4005595"/>
            <a:ext cx="1798578" cy="15575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9" name="Group 9"/>
          <p:cNvGrpSpPr/>
          <p:nvPr/>
        </p:nvGrpSpPr>
        <p:grpSpPr>
          <a:xfrm rot="-10800000">
            <a:off x="300983" y="7795449"/>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11" name="Group 11"/>
          <p:cNvGrpSpPr/>
          <p:nvPr/>
        </p:nvGrpSpPr>
        <p:grpSpPr>
          <a:xfrm>
            <a:off x="8986898" y="1108475"/>
            <a:ext cx="8272402" cy="6891501"/>
            <a:chOff x="0" y="9525"/>
            <a:chExt cx="11029869" cy="9188671"/>
          </a:xfrm>
        </p:grpSpPr>
        <p:sp>
          <p:nvSpPr>
            <p:cNvPr id="12" name="TextBox 12"/>
            <p:cNvSpPr txBox="1"/>
            <p:nvPr/>
          </p:nvSpPr>
          <p:spPr>
            <a:xfrm>
              <a:off x="0" y="9525"/>
              <a:ext cx="11029869" cy="796715"/>
            </a:xfrm>
            <a:prstGeom prst="rect">
              <a:avLst/>
            </a:prstGeom>
          </p:spPr>
          <p:txBody>
            <a:bodyPr lIns="0" tIns="0" rIns="0" bIns="0" rtlCol="0" anchor="t">
              <a:spAutoFit/>
            </a:bodyPr>
            <a:lstStyle/>
            <a:p>
              <a:pPr>
                <a:lnSpc>
                  <a:spcPts val="4320"/>
                </a:lnSpc>
                <a:spcBef>
                  <a:spcPct val="0"/>
                </a:spcBef>
              </a:pPr>
              <a:r>
                <a:rPr lang="en-US" sz="6000" dirty="0" err="1">
                  <a:solidFill>
                    <a:srgbClr val="000000"/>
                  </a:solidFill>
                  <a:latin typeface="Muli Bold"/>
                </a:rPr>
                <a:t>Ưu</a:t>
              </a:r>
              <a:r>
                <a:rPr lang="en-US" sz="6000" dirty="0">
                  <a:solidFill>
                    <a:srgbClr val="000000"/>
                  </a:solidFill>
                  <a:latin typeface="Muli Bold"/>
                </a:rPr>
                <a:t> </a:t>
              </a:r>
              <a:r>
                <a:rPr lang="en-US" sz="6000" dirty="0" err="1">
                  <a:solidFill>
                    <a:srgbClr val="000000"/>
                  </a:solidFill>
                  <a:latin typeface="Muli Bold"/>
                </a:rPr>
                <a:t>điểm</a:t>
              </a:r>
              <a:endParaRPr lang="en-US" sz="6000" dirty="0">
                <a:solidFill>
                  <a:srgbClr val="000000"/>
                </a:solidFill>
                <a:latin typeface="Muli Bold"/>
              </a:endParaRPr>
            </a:p>
          </p:txBody>
        </p:sp>
        <p:sp>
          <p:nvSpPr>
            <p:cNvPr id="13" name="TextBox 13"/>
            <p:cNvSpPr txBox="1"/>
            <p:nvPr/>
          </p:nvSpPr>
          <p:spPr>
            <a:xfrm>
              <a:off x="0" y="1072892"/>
              <a:ext cx="11029869" cy="8125304"/>
            </a:xfrm>
            <a:prstGeom prst="rect">
              <a:avLst/>
            </a:prstGeom>
          </p:spPr>
          <p:txBody>
            <a:bodyPr lIns="0" tIns="0" rIns="0" bIns="0" rtlCol="0" anchor="t">
              <a:spAutoFit/>
            </a:bodyPr>
            <a:lstStyle/>
            <a:p>
              <a:pPr algn="just">
                <a:spcBef>
                  <a:spcPct val="0"/>
                </a:spcBef>
              </a:pPr>
              <a:r>
                <a:rPr lang="vi-VN" sz="3600" dirty="0">
                  <a:solidFill>
                    <a:srgbClr val="000000"/>
                  </a:solidFill>
                  <a:latin typeface="Muli"/>
                </a:rPr>
                <a:t>•	Mô hình nhỏ gọn, hoạt động ổn định dễ dàng ứng dụng vào thực tế.</a:t>
              </a:r>
            </a:p>
            <a:p>
              <a:pPr algn="just">
                <a:spcBef>
                  <a:spcPct val="0"/>
                </a:spcBef>
              </a:pPr>
              <a:r>
                <a:rPr lang="vi-VN" sz="3600" dirty="0">
                  <a:solidFill>
                    <a:srgbClr val="000000"/>
                  </a:solidFill>
                  <a:latin typeface="Muli"/>
                </a:rPr>
                <a:t>•	Xây dựng được một hệ thống cơ sở dữ liệu riêng biệt.</a:t>
              </a:r>
            </a:p>
            <a:p>
              <a:pPr algn="just">
                <a:spcBef>
                  <a:spcPct val="0"/>
                </a:spcBef>
              </a:pPr>
              <a:r>
                <a:rPr lang="vi-VN" sz="3600" dirty="0">
                  <a:solidFill>
                    <a:srgbClr val="000000"/>
                  </a:solidFill>
                  <a:latin typeface="Muli"/>
                </a:rPr>
                <a:t>•	Mô hình máy điểm danh sau khi hoàn thành đã đạt đầy đủ chức năng cơ bản</a:t>
              </a:r>
              <a:r>
                <a:rPr lang="en-US" sz="3600" dirty="0">
                  <a:solidFill>
                    <a:srgbClr val="000000"/>
                  </a:solidFill>
                  <a:latin typeface="Muli"/>
                </a:rPr>
                <a:t>.</a:t>
              </a:r>
              <a:endParaRPr lang="vi-VN" sz="3600" dirty="0">
                <a:solidFill>
                  <a:srgbClr val="000000"/>
                </a:solidFill>
                <a:latin typeface="Muli"/>
              </a:endParaRPr>
            </a:p>
            <a:p>
              <a:pPr algn="just">
                <a:spcBef>
                  <a:spcPct val="0"/>
                </a:spcBef>
              </a:pPr>
              <a:r>
                <a:rPr lang="vi-VN" sz="3600" dirty="0">
                  <a:solidFill>
                    <a:srgbClr val="000000"/>
                  </a:solidFill>
                  <a:latin typeface="Muli"/>
                </a:rPr>
                <a:t>•	có thể sẵn sàng quản lý nhân viên khi có yêu cầu. </a:t>
              </a:r>
            </a:p>
            <a:p>
              <a:pPr algn="just">
                <a:spcBef>
                  <a:spcPct val="0"/>
                </a:spcBef>
              </a:pPr>
              <a:r>
                <a:rPr lang="vi-VN" sz="3600" dirty="0">
                  <a:solidFill>
                    <a:srgbClr val="000000"/>
                  </a:solidFill>
                  <a:latin typeface="Muli"/>
                </a:rPr>
                <a:t>•	Khả năng lưu trữ dữ liệu tùy thuộc vào khả năng lưu trữ của </a:t>
              </a:r>
              <a:r>
                <a:rPr lang="vi-VN" sz="3600" dirty="0" err="1">
                  <a:solidFill>
                    <a:srgbClr val="000000"/>
                  </a:solidFill>
                  <a:latin typeface="Muli"/>
                </a:rPr>
                <a:t>webserver</a:t>
              </a:r>
              <a:r>
                <a:rPr lang="en-US" sz="3600" dirty="0">
                  <a:solidFill>
                    <a:srgbClr val="000000"/>
                  </a:solidFill>
                  <a:latin typeface="Muli"/>
                </a:rPr>
                <a:t>.</a:t>
              </a:r>
              <a:r>
                <a:rPr lang="vi-VN" sz="3600" dirty="0">
                  <a:solidFill>
                    <a:srgbClr val="000000"/>
                  </a:solidFill>
                  <a:latin typeface="Muli"/>
                </a:rPr>
                <a:t> </a:t>
              </a:r>
            </a:p>
          </p:txBody>
        </p:sp>
      </p:grpSp>
      <p:sp>
        <p:nvSpPr>
          <p:cNvPr id="22" name="AutoShape 22"/>
          <p:cNvSpPr/>
          <p:nvPr/>
        </p:nvSpPr>
        <p:spPr>
          <a:xfrm>
            <a:off x="8986898" y="8191500"/>
            <a:ext cx="8272402" cy="0"/>
          </a:xfrm>
          <a:prstGeom prst="line">
            <a:avLst/>
          </a:prstGeom>
          <a:ln w="9525" cap="flat">
            <a:solidFill>
              <a:srgbClr val="000000"/>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26690467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3110578" y="-783398"/>
            <a:ext cx="13031070" cy="11284968"/>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4" name="Group 4"/>
          <p:cNvGrpSpPr/>
          <p:nvPr/>
        </p:nvGrpSpPr>
        <p:grpSpPr>
          <a:xfrm rot="-10800000">
            <a:off x="6786776" y="-286119"/>
            <a:ext cx="5276948" cy="45698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6" name="Group 6"/>
          <p:cNvGrpSpPr/>
          <p:nvPr/>
        </p:nvGrpSpPr>
        <p:grpSpPr>
          <a:xfrm>
            <a:off x="12221679" y="1676719"/>
            <a:ext cx="6066321" cy="1451906"/>
            <a:chOff x="0" y="-57151"/>
            <a:chExt cx="7028031" cy="1935874"/>
          </a:xfrm>
        </p:grpSpPr>
        <p:sp>
          <p:nvSpPr>
            <p:cNvPr id="7" name="TextBox 7"/>
            <p:cNvSpPr txBox="1"/>
            <p:nvPr/>
          </p:nvSpPr>
          <p:spPr>
            <a:xfrm>
              <a:off x="0" y="-57151"/>
              <a:ext cx="7028031" cy="630941"/>
            </a:xfrm>
            <a:prstGeom prst="rect">
              <a:avLst/>
            </a:prstGeom>
          </p:spPr>
          <p:txBody>
            <a:bodyPr wrap="square" lIns="0" tIns="0" rIns="0" bIns="0" rtlCol="0" anchor="t">
              <a:spAutoFit/>
            </a:bodyPr>
            <a:lstStyle/>
            <a:p>
              <a:pPr marL="0" lvl="0" indent="0">
                <a:lnSpc>
                  <a:spcPts val="3919"/>
                </a:lnSpc>
              </a:pPr>
              <a:r>
                <a:rPr lang="en-US" sz="2800" dirty="0">
                  <a:solidFill>
                    <a:srgbClr val="000000"/>
                  </a:solidFill>
                  <a:latin typeface="Muli"/>
                </a:rPr>
                <a:t>Vũ Duy </a:t>
              </a:r>
              <a:r>
                <a:rPr lang="en-US" sz="3200" dirty="0" err="1">
                  <a:solidFill>
                    <a:srgbClr val="000000"/>
                  </a:solidFill>
                  <a:latin typeface="Muli"/>
                </a:rPr>
                <a:t>Mạnh</a:t>
              </a:r>
              <a:r>
                <a:rPr lang="en-US" sz="2800" dirty="0">
                  <a:solidFill>
                    <a:srgbClr val="000000"/>
                  </a:solidFill>
                  <a:latin typeface="Muli"/>
                </a:rPr>
                <a:t> (</a:t>
              </a:r>
              <a:r>
                <a:rPr lang="en-US" sz="2800" dirty="0" err="1">
                  <a:solidFill>
                    <a:srgbClr val="000000"/>
                  </a:solidFill>
                  <a:latin typeface="Muli"/>
                </a:rPr>
                <a:t>Nhóm</a:t>
              </a:r>
              <a:r>
                <a:rPr lang="en-US" sz="2800" dirty="0">
                  <a:solidFill>
                    <a:srgbClr val="000000"/>
                  </a:solidFill>
                  <a:latin typeface="Muli"/>
                </a:rPr>
                <a:t> </a:t>
              </a:r>
              <a:r>
                <a:rPr lang="en-US" sz="2800" dirty="0" err="1">
                  <a:solidFill>
                    <a:srgbClr val="000000"/>
                  </a:solidFill>
                  <a:latin typeface="Muli"/>
                </a:rPr>
                <a:t>trưởng</a:t>
              </a:r>
              <a:r>
                <a:rPr lang="en-US" sz="2800" dirty="0">
                  <a:solidFill>
                    <a:srgbClr val="000000"/>
                  </a:solidFill>
                  <a:latin typeface="Muli"/>
                </a:rPr>
                <a:t>)</a:t>
              </a:r>
            </a:p>
          </p:txBody>
        </p:sp>
        <p:sp>
          <p:nvSpPr>
            <p:cNvPr id="8" name="TextBox 8"/>
            <p:cNvSpPr txBox="1"/>
            <p:nvPr/>
          </p:nvSpPr>
          <p:spPr>
            <a:xfrm>
              <a:off x="0" y="672249"/>
              <a:ext cx="5991852" cy="563317"/>
            </a:xfrm>
            <a:prstGeom prst="rect">
              <a:avLst/>
            </a:prstGeom>
          </p:spPr>
          <p:txBody>
            <a:bodyPr lIns="0" tIns="0" rIns="0" bIns="0" rtlCol="0" anchor="t">
              <a:spAutoFit/>
            </a:bodyPr>
            <a:lstStyle/>
            <a:p>
              <a:pPr marL="0" lvl="0" indent="0">
                <a:lnSpc>
                  <a:spcPts val="3499"/>
                </a:lnSpc>
              </a:pPr>
              <a:r>
                <a:rPr lang="en-US" sz="2800" dirty="0">
                  <a:solidFill>
                    <a:srgbClr val="000000"/>
                  </a:solidFill>
                  <a:latin typeface="Muli"/>
                </a:rPr>
                <a:t>MSV: 2020603281</a:t>
              </a:r>
            </a:p>
          </p:txBody>
        </p:sp>
        <p:sp>
          <p:nvSpPr>
            <p:cNvPr id="28" name="TextBox 8">
              <a:extLst>
                <a:ext uri="{FF2B5EF4-FFF2-40B4-BE49-F238E27FC236}">
                  <a16:creationId xmlns:a16="http://schemas.microsoft.com/office/drawing/2014/main" id="{8841DA8E-40E5-2C3F-46ED-252618832571}"/>
                </a:ext>
              </a:extLst>
            </p:cNvPr>
            <p:cNvSpPr txBox="1"/>
            <p:nvPr/>
          </p:nvSpPr>
          <p:spPr>
            <a:xfrm>
              <a:off x="0" y="1315406"/>
              <a:ext cx="5991852" cy="563317"/>
            </a:xfrm>
            <a:prstGeom prst="rect">
              <a:avLst/>
            </a:prstGeom>
          </p:spPr>
          <p:txBody>
            <a:bodyPr lIns="0" tIns="0" rIns="0" bIns="0" rtlCol="0" anchor="t">
              <a:spAutoFit/>
            </a:bodyPr>
            <a:lstStyle/>
            <a:p>
              <a:pPr marL="0" lvl="0" indent="0">
                <a:lnSpc>
                  <a:spcPts val="3499"/>
                </a:lnSpc>
              </a:pPr>
              <a:r>
                <a:rPr lang="en-US" sz="2800" dirty="0" err="1">
                  <a:solidFill>
                    <a:srgbClr val="000000"/>
                  </a:solidFill>
                  <a:latin typeface="Muli"/>
                </a:rPr>
                <a:t>Viết</a:t>
              </a:r>
              <a:r>
                <a:rPr lang="en-US" sz="2800" dirty="0">
                  <a:solidFill>
                    <a:srgbClr val="000000"/>
                  </a:solidFill>
                  <a:latin typeface="Muli"/>
                </a:rPr>
                <a:t> </a:t>
              </a:r>
              <a:r>
                <a:rPr lang="en-US" sz="2800" dirty="0" err="1">
                  <a:solidFill>
                    <a:srgbClr val="000000"/>
                  </a:solidFill>
                  <a:latin typeface="Muli"/>
                </a:rPr>
                <a:t>chương</a:t>
              </a:r>
              <a:r>
                <a:rPr lang="en-US" sz="2800" dirty="0">
                  <a:solidFill>
                    <a:srgbClr val="000000"/>
                  </a:solidFill>
                  <a:latin typeface="Muli"/>
                </a:rPr>
                <a:t> </a:t>
              </a:r>
              <a:r>
                <a:rPr lang="en-US" sz="2800" dirty="0" err="1">
                  <a:solidFill>
                    <a:srgbClr val="000000"/>
                  </a:solidFill>
                  <a:latin typeface="Muli"/>
                </a:rPr>
                <a:t>trình</a:t>
              </a:r>
              <a:r>
                <a:rPr lang="en-US" sz="2800" dirty="0">
                  <a:solidFill>
                    <a:srgbClr val="000000"/>
                  </a:solidFill>
                  <a:latin typeface="Muli"/>
                </a:rPr>
                <a:t> </a:t>
              </a:r>
              <a:r>
                <a:rPr lang="en-US" sz="2800" dirty="0" err="1">
                  <a:solidFill>
                    <a:srgbClr val="000000"/>
                  </a:solidFill>
                  <a:latin typeface="Muli"/>
                </a:rPr>
                <a:t>chính</a:t>
              </a:r>
              <a:r>
                <a:rPr lang="en-US" sz="2800" dirty="0">
                  <a:solidFill>
                    <a:srgbClr val="000000"/>
                  </a:solidFill>
                  <a:latin typeface="Muli"/>
                </a:rPr>
                <a:t>.</a:t>
              </a:r>
            </a:p>
          </p:txBody>
        </p:sp>
      </p:grpSp>
      <p:grpSp>
        <p:nvGrpSpPr>
          <p:cNvPr id="10" name="Group 10"/>
          <p:cNvGrpSpPr/>
          <p:nvPr/>
        </p:nvGrpSpPr>
        <p:grpSpPr>
          <a:xfrm>
            <a:off x="11416790" y="4408171"/>
            <a:ext cx="4493889" cy="1447059"/>
            <a:chOff x="0" y="-57150"/>
            <a:chExt cx="5991852" cy="1929411"/>
          </a:xfrm>
        </p:grpSpPr>
        <p:sp>
          <p:nvSpPr>
            <p:cNvPr id="11" name="TextBox 11"/>
            <p:cNvSpPr txBox="1"/>
            <p:nvPr/>
          </p:nvSpPr>
          <p:spPr>
            <a:xfrm>
              <a:off x="0" y="669711"/>
              <a:ext cx="5991852" cy="563317"/>
            </a:xfrm>
            <a:prstGeom prst="rect">
              <a:avLst/>
            </a:prstGeom>
          </p:spPr>
          <p:txBody>
            <a:bodyPr lIns="0" tIns="0" rIns="0" bIns="0" rtlCol="0" anchor="t">
              <a:spAutoFit/>
            </a:bodyPr>
            <a:lstStyle/>
            <a:p>
              <a:pPr marL="0" lvl="0" indent="0">
                <a:lnSpc>
                  <a:spcPts val="3499"/>
                </a:lnSpc>
              </a:pPr>
              <a:r>
                <a:rPr lang="en-US" sz="2800" dirty="0">
                  <a:solidFill>
                    <a:srgbClr val="000000"/>
                  </a:solidFill>
                  <a:latin typeface="Muli"/>
                </a:rPr>
                <a:t>MSV: 2020601515</a:t>
              </a:r>
            </a:p>
          </p:txBody>
        </p:sp>
        <p:sp>
          <p:nvSpPr>
            <p:cNvPr id="12" name="TextBox 12"/>
            <p:cNvSpPr txBox="1"/>
            <p:nvPr/>
          </p:nvSpPr>
          <p:spPr>
            <a:xfrm>
              <a:off x="0" y="1308944"/>
              <a:ext cx="5991852" cy="563317"/>
            </a:xfrm>
            <a:prstGeom prst="rect">
              <a:avLst/>
            </a:prstGeom>
          </p:spPr>
          <p:txBody>
            <a:bodyPr lIns="0" tIns="0" rIns="0" bIns="0" rtlCol="0" anchor="t">
              <a:spAutoFit/>
            </a:bodyPr>
            <a:lstStyle/>
            <a:p>
              <a:pPr marL="0" lvl="0" indent="0">
                <a:lnSpc>
                  <a:spcPts val="3499"/>
                </a:lnSpc>
              </a:pPr>
              <a:r>
                <a:rPr lang="en-US" sz="2800" dirty="0" err="1">
                  <a:solidFill>
                    <a:srgbClr val="000000"/>
                  </a:solidFill>
                  <a:latin typeface="Muli"/>
                </a:rPr>
                <a:t>Thiết</a:t>
              </a:r>
              <a:r>
                <a:rPr lang="en-US" sz="2800" dirty="0">
                  <a:solidFill>
                    <a:srgbClr val="000000"/>
                  </a:solidFill>
                  <a:latin typeface="Muli"/>
                </a:rPr>
                <a:t> </a:t>
              </a:r>
              <a:r>
                <a:rPr lang="en-US" sz="2800" dirty="0" err="1">
                  <a:solidFill>
                    <a:srgbClr val="000000"/>
                  </a:solidFill>
                  <a:latin typeface="Muli"/>
                </a:rPr>
                <a:t>kế</a:t>
              </a:r>
              <a:r>
                <a:rPr lang="en-US" sz="2800" dirty="0">
                  <a:solidFill>
                    <a:srgbClr val="000000"/>
                  </a:solidFill>
                  <a:latin typeface="Muli"/>
                </a:rPr>
                <a:t> </a:t>
              </a:r>
              <a:r>
                <a:rPr lang="en-US" sz="2800" dirty="0" err="1">
                  <a:solidFill>
                    <a:srgbClr val="000000"/>
                  </a:solidFill>
                  <a:latin typeface="Muli"/>
                </a:rPr>
                <a:t>mạch</a:t>
              </a:r>
              <a:r>
                <a:rPr lang="en-US" sz="2800" dirty="0">
                  <a:solidFill>
                    <a:srgbClr val="000000"/>
                  </a:solidFill>
                  <a:latin typeface="Muli"/>
                </a:rPr>
                <a:t> in.</a:t>
              </a:r>
            </a:p>
          </p:txBody>
        </p:sp>
        <p:sp>
          <p:nvSpPr>
            <p:cNvPr id="13" name="TextBox 13"/>
            <p:cNvSpPr txBox="1"/>
            <p:nvPr/>
          </p:nvSpPr>
          <p:spPr>
            <a:xfrm>
              <a:off x="0" y="-57150"/>
              <a:ext cx="5991852" cy="622723"/>
            </a:xfrm>
            <a:prstGeom prst="rect">
              <a:avLst/>
            </a:prstGeom>
          </p:spPr>
          <p:txBody>
            <a:bodyPr lIns="0" tIns="0" rIns="0" bIns="0" rtlCol="0" anchor="t">
              <a:spAutoFit/>
            </a:bodyPr>
            <a:lstStyle/>
            <a:p>
              <a:pPr marL="0" lvl="0" indent="0">
                <a:lnSpc>
                  <a:spcPts val="3919"/>
                </a:lnSpc>
              </a:pPr>
              <a:r>
                <a:rPr lang="en-US" sz="2799" u="none" dirty="0">
                  <a:solidFill>
                    <a:srgbClr val="000000"/>
                  </a:solidFill>
                  <a:latin typeface="Muli"/>
                </a:rPr>
                <a:t>Nguyễn Văn </a:t>
              </a:r>
              <a:r>
                <a:rPr lang="en-US" sz="2799" u="none" dirty="0" err="1">
                  <a:solidFill>
                    <a:srgbClr val="000000"/>
                  </a:solidFill>
                  <a:latin typeface="Muli"/>
                </a:rPr>
                <a:t>Tiến</a:t>
              </a:r>
              <a:r>
                <a:rPr lang="en-US" sz="2799" u="none" dirty="0">
                  <a:solidFill>
                    <a:srgbClr val="000000"/>
                  </a:solidFill>
                  <a:latin typeface="Muli"/>
                </a:rPr>
                <a:t> </a:t>
              </a:r>
              <a:r>
                <a:rPr lang="en-US" sz="2799" u="none" dirty="0" err="1">
                  <a:solidFill>
                    <a:srgbClr val="000000"/>
                  </a:solidFill>
                  <a:latin typeface="Muli"/>
                </a:rPr>
                <a:t>Mạnh</a:t>
              </a:r>
              <a:endParaRPr lang="en-US" sz="2799" u="none" dirty="0">
                <a:solidFill>
                  <a:srgbClr val="000000"/>
                </a:solidFill>
                <a:latin typeface="Muli"/>
              </a:endParaRPr>
            </a:p>
          </p:txBody>
        </p:sp>
      </p:grpSp>
      <p:grpSp>
        <p:nvGrpSpPr>
          <p:cNvPr id="14" name="Group 14"/>
          <p:cNvGrpSpPr/>
          <p:nvPr/>
        </p:nvGrpSpPr>
        <p:grpSpPr>
          <a:xfrm>
            <a:off x="10006521" y="7669891"/>
            <a:ext cx="5538279" cy="1893997"/>
            <a:chOff x="0" y="-57150"/>
            <a:chExt cx="7384372" cy="2525328"/>
          </a:xfrm>
        </p:grpSpPr>
        <p:sp>
          <p:nvSpPr>
            <p:cNvPr id="15" name="TextBox 15"/>
            <p:cNvSpPr txBox="1"/>
            <p:nvPr/>
          </p:nvSpPr>
          <p:spPr>
            <a:xfrm>
              <a:off x="0" y="667174"/>
              <a:ext cx="5991852" cy="563317"/>
            </a:xfrm>
            <a:prstGeom prst="rect">
              <a:avLst/>
            </a:prstGeom>
          </p:spPr>
          <p:txBody>
            <a:bodyPr lIns="0" tIns="0" rIns="0" bIns="0" rtlCol="0" anchor="t">
              <a:spAutoFit/>
            </a:bodyPr>
            <a:lstStyle/>
            <a:p>
              <a:pPr marL="0" lvl="0" indent="0">
                <a:lnSpc>
                  <a:spcPts val="3499"/>
                </a:lnSpc>
              </a:pPr>
              <a:r>
                <a:rPr lang="en-US" sz="2800" dirty="0">
                  <a:solidFill>
                    <a:srgbClr val="000000"/>
                  </a:solidFill>
                  <a:latin typeface="Muli"/>
                </a:rPr>
                <a:t>MSV: 2020601956</a:t>
              </a:r>
            </a:p>
          </p:txBody>
        </p:sp>
        <p:sp>
          <p:nvSpPr>
            <p:cNvPr id="16" name="TextBox 16"/>
            <p:cNvSpPr txBox="1"/>
            <p:nvPr/>
          </p:nvSpPr>
          <p:spPr>
            <a:xfrm>
              <a:off x="0" y="1306407"/>
              <a:ext cx="7384372" cy="1161771"/>
            </a:xfrm>
            <a:prstGeom prst="rect">
              <a:avLst/>
            </a:prstGeom>
          </p:spPr>
          <p:txBody>
            <a:bodyPr wrap="square" lIns="0" tIns="0" rIns="0" bIns="0" rtlCol="0" anchor="t">
              <a:spAutoFit/>
            </a:bodyPr>
            <a:lstStyle/>
            <a:p>
              <a:pPr marL="0" lvl="0" indent="0">
                <a:lnSpc>
                  <a:spcPts val="3499"/>
                </a:lnSpc>
              </a:pPr>
              <a:r>
                <a:rPr lang="en-US" sz="2800" dirty="0" err="1">
                  <a:solidFill>
                    <a:srgbClr val="000000"/>
                  </a:solidFill>
                  <a:latin typeface="Muli"/>
                </a:rPr>
                <a:t>Viết</a:t>
              </a:r>
              <a:r>
                <a:rPr lang="en-US" sz="2800" dirty="0">
                  <a:solidFill>
                    <a:srgbClr val="000000"/>
                  </a:solidFill>
                  <a:latin typeface="Muli"/>
                </a:rPr>
                <a:t> </a:t>
              </a:r>
              <a:r>
                <a:rPr lang="en-US" sz="2800" dirty="0" err="1">
                  <a:solidFill>
                    <a:srgbClr val="000000"/>
                  </a:solidFill>
                  <a:latin typeface="Muli"/>
                </a:rPr>
                <a:t>chương</a:t>
              </a:r>
              <a:r>
                <a:rPr lang="en-US" sz="2800" dirty="0">
                  <a:solidFill>
                    <a:srgbClr val="000000"/>
                  </a:solidFill>
                  <a:latin typeface="Muli"/>
                </a:rPr>
                <a:t> </a:t>
              </a:r>
              <a:r>
                <a:rPr lang="en-US" sz="2800" dirty="0" err="1">
                  <a:solidFill>
                    <a:srgbClr val="000000"/>
                  </a:solidFill>
                  <a:latin typeface="Muli"/>
                </a:rPr>
                <a:t>trình</a:t>
              </a:r>
              <a:r>
                <a:rPr lang="en-US" sz="2800" dirty="0">
                  <a:solidFill>
                    <a:srgbClr val="000000"/>
                  </a:solidFill>
                  <a:latin typeface="Muli"/>
                </a:rPr>
                <a:t> </a:t>
              </a:r>
              <a:r>
                <a:rPr lang="en-US" sz="2800" dirty="0" err="1">
                  <a:solidFill>
                    <a:srgbClr val="000000"/>
                  </a:solidFill>
                  <a:latin typeface="Muli"/>
                </a:rPr>
                <a:t>giao</a:t>
              </a:r>
              <a:r>
                <a:rPr lang="en-US" sz="2800" dirty="0">
                  <a:solidFill>
                    <a:srgbClr val="000000"/>
                  </a:solidFill>
                  <a:latin typeface="Muli"/>
                </a:rPr>
                <a:t> </a:t>
              </a:r>
              <a:r>
                <a:rPr lang="en-US" sz="2800" dirty="0" err="1">
                  <a:solidFill>
                    <a:srgbClr val="000000"/>
                  </a:solidFill>
                  <a:latin typeface="Muli"/>
                </a:rPr>
                <a:t>tiếp</a:t>
              </a:r>
              <a:r>
                <a:rPr lang="en-US" sz="2800" dirty="0">
                  <a:solidFill>
                    <a:srgbClr val="000000"/>
                  </a:solidFill>
                  <a:latin typeface="Muli"/>
                </a:rPr>
                <a:t> module, </a:t>
              </a:r>
              <a:r>
                <a:rPr lang="en-US" sz="2800" dirty="0" err="1">
                  <a:solidFill>
                    <a:srgbClr val="000000"/>
                  </a:solidFill>
                  <a:latin typeface="Muli"/>
                </a:rPr>
                <a:t>viết</a:t>
              </a:r>
              <a:r>
                <a:rPr lang="en-US" sz="2800" dirty="0">
                  <a:solidFill>
                    <a:srgbClr val="000000"/>
                  </a:solidFill>
                  <a:latin typeface="Muli"/>
                </a:rPr>
                <a:t> </a:t>
              </a:r>
              <a:r>
                <a:rPr lang="en-US" sz="2800" dirty="0" err="1">
                  <a:solidFill>
                    <a:srgbClr val="000000"/>
                  </a:solidFill>
                  <a:latin typeface="Muli"/>
                </a:rPr>
                <a:t>báo</a:t>
              </a:r>
              <a:r>
                <a:rPr lang="en-US" sz="2800" dirty="0">
                  <a:solidFill>
                    <a:srgbClr val="000000"/>
                  </a:solidFill>
                  <a:latin typeface="Muli"/>
                </a:rPr>
                <a:t> </a:t>
              </a:r>
              <a:r>
                <a:rPr lang="en-US" sz="2800" dirty="0" err="1">
                  <a:solidFill>
                    <a:srgbClr val="000000"/>
                  </a:solidFill>
                  <a:latin typeface="Muli"/>
                </a:rPr>
                <a:t>cáo</a:t>
              </a:r>
              <a:r>
                <a:rPr lang="en-US" sz="2800" dirty="0">
                  <a:solidFill>
                    <a:srgbClr val="000000"/>
                  </a:solidFill>
                  <a:latin typeface="Muli"/>
                </a:rPr>
                <a:t>.</a:t>
              </a:r>
            </a:p>
          </p:txBody>
        </p:sp>
        <p:sp>
          <p:nvSpPr>
            <p:cNvPr id="17" name="TextBox 17"/>
            <p:cNvSpPr txBox="1"/>
            <p:nvPr/>
          </p:nvSpPr>
          <p:spPr>
            <a:xfrm>
              <a:off x="0" y="-57150"/>
              <a:ext cx="5991852" cy="630941"/>
            </a:xfrm>
            <a:prstGeom prst="rect">
              <a:avLst/>
            </a:prstGeom>
          </p:spPr>
          <p:txBody>
            <a:bodyPr lIns="0" tIns="0" rIns="0" bIns="0" rtlCol="0" anchor="t">
              <a:spAutoFit/>
            </a:bodyPr>
            <a:lstStyle/>
            <a:p>
              <a:pPr marL="0" lvl="0" indent="0">
                <a:lnSpc>
                  <a:spcPts val="3919"/>
                </a:lnSpc>
              </a:pPr>
              <a:r>
                <a:rPr lang="en-US" sz="3200" dirty="0">
                  <a:solidFill>
                    <a:srgbClr val="000000"/>
                  </a:solidFill>
                  <a:latin typeface="Muli"/>
                </a:rPr>
                <a:t>Nguyễn Hữu Tú</a:t>
              </a:r>
            </a:p>
          </p:txBody>
        </p:sp>
      </p:grpSp>
      <p:sp>
        <p:nvSpPr>
          <p:cNvPr id="20" name="TextBox 20"/>
          <p:cNvSpPr txBox="1"/>
          <p:nvPr/>
        </p:nvSpPr>
        <p:spPr>
          <a:xfrm>
            <a:off x="1028700" y="3953043"/>
            <a:ext cx="6113968" cy="1000274"/>
          </a:xfrm>
          <a:prstGeom prst="rect">
            <a:avLst/>
          </a:prstGeom>
        </p:spPr>
        <p:txBody>
          <a:bodyPr lIns="0" tIns="0" rIns="0" bIns="0" rtlCol="0" anchor="t">
            <a:spAutoFit/>
          </a:bodyPr>
          <a:lstStyle/>
          <a:p>
            <a:pPr>
              <a:lnSpc>
                <a:spcPts val="7800"/>
              </a:lnSpc>
              <a:spcBef>
                <a:spcPct val="0"/>
              </a:spcBef>
            </a:pPr>
            <a:r>
              <a:rPr lang="en-US" sz="7200" spc="-168" dirty="0">
                <a:solidFill>
                  <a:srgbClr val="F4F4F4"/>
                </a:solidFill>
                <a:latin typeface="Muli Bold"/>
              </a:rPr>
              <a:t>Thành Viên</a:t>
            </a:r>
          </a:p>
        </p:txBody>
      </p:sp>
      <p:grpSp>
        <p:nvGrpSpPr>
          <p:cNvPr id="21" name="Group 21"/>
          <p:cNvGrpSpPr/>
          <p:nvPr/>
        </p:nvGrpSpPr>
        <p:grpSpPr>
          <a:xfrm>
            <a:off x="9525810" y="1028700"/>
            <a:ext cx="2695869" cy="2334501"/>
            <a:chOff x="0" y="0"/>
            <a:chExt cx="4282440" cy="3708400"/>
          </a:xfrm>
          <a:blipFill>
            <a:blip r:embed="rId2"/>
            <a:stretch>
              <a:fillRect/>
            </a:stretch>
          </a:blipFill>
        </p:grpSpPr>
        <p:sp>
          <p:nvSpPr>
            <p:cNvPr id="22" name="Freeform 22"/>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grpFill/>
          </p:spPr>
          <p:txBody>
            <a:bodyPr/>
            <a:lstStyle/>
            <a:p>
              <a:endParaRPr lang="en-US"/>
            </a:p>
          </p:txBody>
        </p:sp>
      </p:grpSp>
      <p:grpSp>
        <p:nvGrpSpPr>
          <p:cNvPr id="23" name="Group 23"/>
          <p:cNvGrpSpPr/>
          <p:nvPr/>
        </p:nvGrpSpPr>
        <p:grpSpPr>
          <a:xfrm>
            <a:off x="8243882" y="3953043"/>
            <a:ext cx="3014953" cy="2610813"/>
            <a:chOff x="0" y="0"/>
            <a:chExt cx="4282440" cy="3708400"/>
          </a:xfrm>
          <a:blipFill dpi="0" rotWithShape="1">
            <a:blip r:embed="rId3"/>
            <a:srcRect/>
            <a:stretch>
              <a:fillRect t="-5000" b="-13000"/>
            </a:stretch>
          </a:blipFill>
        </p:grpSpPr>
        <p:sp>
          <p:nvSpPr>
            <p:cNvPr id="24" name="Freeform 24"/>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grpFill/>
          </p:spPr>
          <p:txBody>
            <a:bodyPr/>
            <a:lstStyle/>
            <a:p>
              <a:endParaRPr lang="en-US"/>
            </a:p>
          </p:txBody>
        </p:sp>
      </p:grpSp>
      <p:grpSp>
        <p:nvGrpSpPr>
          <p:cNvPr id="25" name="Group 25"/>
          <p:cNvGrpSpPr/>
          <p:nvPr/>
        </p:nvGrpSpPr>
        <p:grpSpPr>
          <a:xfrm>
            <a:off x="6786776" y="7043640"/>
            <a:ext cx="2695869" cy="2334501"/>
            <a:chOff x="0" y="0"/>
            <a:chExt cx="4282440" cy="3708400"/>
          </a:xfrm>
          <a:blipFill dpi="0" rotWithShape="1">
            <a:blip r:embed="rId4"/>
            <a:srcRect/>
            <a:stretch>
              <a:fillRect t="-9000" b="-7000"/>
            </a:stretch>
          </a:blipFill>
        </p:grpSpPr>
        <p:sp>
          <p:nvSpPr>
            <p:cNvPr id="26" name="Freeform 26"/>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grpFill/>
          </p:spPr>
          <p:txBody>
            <a:bodyPr/>
            <a:lstStyle/>
            <a:p>
              <a:endParaRPr lang="en-US"/>
            </a:p>
          </p:txBody>
        </p:sp>
      </p:grpSp>
      <p:sp>
        <p:nvSpPr>
          <p:cNvPr id="29" name="TextBox 9">
            <a:extLst>
              <a:ext uri="{FF2B5EF4-FFF2-40B4-BE49-F238E27FC236}">
                <a16:creationId xmlns:a16="http://schemas.microsoft.com/office/drawing/2014/main" id="{FFF7D43B-55FE-8F49-FA8C-449ACE64AAE8}"/>
              </a:ext>
            </a:extLst>
          </p:cNvPr>
          <p:cNvSpPr txBox="1"/>
          <p:nvPr/>
        </p:nvSpPr>
        <p:spPr>
          <a:xfrm>
            <a:off x="-10827147" y="2120110"/>
            <a:ext cx="7983195" cy="3593420"/>
          </a:xfrm>
          <a:prstGeom prst="rect">
            <a:avLst/>
          </a:prstGeom>
        </p:spPr>
        <p:txBody>
          <a:bodyPr wrap="square" lIns="0" tIns="0" rIns="0" bIns="0" rtlCol="0" anchor="t">
            <a:spAutoFit/>
          </a:bodyPr>
          <a:lstStyle/>
          <a:p>
            <a:pPr>
              <a:lnSpc>
                <a:spcPct val="150000"/>
              </a:lnSpc>
            </a:pPr>
            <a:r>
              <a:rPr lang="en-US" sz="5400" spc="-103" dirty="0" err="1">
                <a:solidFill>
                  <a:srgbClr val="000000"/>
                </a:solidFill>
                <a:latin typeface="Muli Bold"/>
              </a:rPr>
              <a:t>Đề</a:t>
            </a:r>
            <a:r>
              <a:rPr lang="en-US" sz="5400" spc="-103" dirty="0">
                <a:solidFill>
                  <a:srgbClr val="000000"/>
                </a:solidFill>
                <a:latin typeface="Muli Bold"/>
              </a:rPr>
              <a:t> </a:t>
            </a:r>
            <a:r>
              <a:rPr lang="en-US" sz="5400" spc="-103" dirty="0" err="1">
                <a:solidFill>
                  <a:srgbClr val="000000"/>
                </a:solidFill>
                <a:latin typeface="Muli Bold"/>
              </a:rPr>
              <a:t>tài</a:t>
            </a:r>
            <a:r>
              <a:rPr lang="en-US" sz="5400" spc="-103" dirty="0">
                <a:solidFill>
                  <a:srgbClr val="000000"/>
                </a:solidFill>
                <a:latin typeface="Muli Bold"/>
              </a:rPr>
              <a:t>: </a:t>
            </a:r>
            <a:r>
              <a:rPr lang="en-US" sz="5400" spc="-103" dirty="0" err="1">
                <a:solidFill>
                  <a:srgbClr val="000000"/>
                </a:solidFill>
                <a:latin typeface="Muli Bold"/>
              </a:rPr>
              <a:t>Thiết</a:t>
            </a:r>
            <a:r>
              <a:rPr lang="en-US" sz="5400" spc="-103" dirty="0">
                <a:solidFill>
                  <a:srgbClr val="000000"/>
                </a:solidFill>
                <a:latin typeface="Muli Bold"/>
              </a:rPr>
              <a:t> </a:t>
            </a:r>
            <a:r>
              <a:rPr lang="en-US" sz="5400" spc="-103" dirty="0" err="1">
                <a:solidFill>
                  <a:srgbClr val="000000"/>
                </a:solidFill>
                <a:latin typeface="Muli Bold"/>
              </a:rPr>
              <a:t>kế</a:t>
            </a:r>
            <a:r>
              <a:rPr lang="en-US" sz="5400" spc="-103" dirty="0">
                <a:solidFill>
                  <a:srgbClr val="000000"/>
                </a:solidFill>
                <a:latin typeface="Muli Bold"/>
              </a:rPr>
              <a:t> </a:t>
            </a:r>
            <a:r>
              <a:rPr lang="en-US" sz="5400" spc="-103" dirty="0" err="1">
                <a:solidFill>
                  <a:srgbClr val="000000"/>
                </a:solidFill>
                <a:latin typeface="Muli Bold"/>
              </a:rPr>
              <a:t>mô</a:t>
            </a:r>
            <a:r>
              <a:rPr lang="en-US" sz="5400" spc="-103" dirty="0">
                <a:solidFill>
                  <a:srgbClr val="000000"/>
                </a:solidFill>
                <a:latin typeface="Muli Bold"/>
              </a:rPr>
              <a:t> </a:t>
            </a:r>
            <a:r>
              <a:rPr lang="en-US" sz="5400" spc="-103" dirty="0" err="1">
                <a:solidFill>
                  <a:srgbClr val="000000"/>
                </a:solidFill>
                <a:latin typeface="Muli Bold"/>
              </a:rPr>
              <a:t>hình</a:t>
            </a:r>
            <a:endParaRPr lang="en-US" sz="5400" spc="-103" dirty="0">
              <a:solidFill>
                <a:srgbClr val="000000"/>
              </a:solidFill>
              <a:latin typeface="Muli Bold"/>
            </a:endParaRPr>
          </a:p>
          <a:p>
            <a:pPr>
              <a:lnSpc>
                <a:spcPct val="150000"/>
              </a:lnSpc>
            </a:pPr>
            <a:r>
              <a:rPr lang="en-US" sz="5400" spc="-103" dirty="0" err="1">
                <a:solidFill>
                  <a:srgbClr val="000000"/>
                </a:solidFill>
                <a:latin typeface="Muli Bold"/>
              </a:rPr>
              <a:t>điểm</a:t>
            </a:r>
            <a:r>
              <a:rPr lang="en-US" sz="5400" spc="-103" dirty="0">
                <a:solidFill>
                  <a:srgbClr val="000000"/>
                </a:solidFill>
                <a:latin typeface="Muli Bold"/>
              </a:rPr>
              <a:t> </a:t>
            </a:r>
            <a:r>
              <a:rPr lang="en-US" sz="5400" spc="-103" dirty="0" err="1">
                <a:solidFill>
                  <a:srgbClr val="000000"/>
                </a:solidFill>
                <a:latin typeface="Muli Bold"/>
              </a:rPr>
              <a:t>danh</a:t>
            </a:r>
            <a:r>
              <a:rPr lang="en-US" sz="5400" spc="-103" dirty="0">
                <a:solidFill>
                  <a:srgbClr val="000000"/>
                </a:solidFill>
                <a:latin typeface="Muli Bold"/>
              </a:rPr>
              <a:t> </a:t>
            </a:r>
            <a:r>
              <a:rPr lang="en-US" sz="5400" spc="-103" dirty="0" err="1">
                <a:solidFill>
                  <a:srgbClr val="000000"/>
                </a:solidFill>
                <a:latin typeface="Muli Bold"/>
              </a:rPr>
              <a:t>sinh</a:t>
            </a:r>
            <a:r>
              <a:rPr lang="en-US" sz="5400" spc="-103" dirty="0">
                <a:solidFill>
                  <a:srgbClr val="000000"/>
                </a:solidFill>
                <a:latin typeface="Muli Bold"/>
              </a:rPr>
              <a:t> </a:t>
            </a:r>
            <a:r>
              <a:rPr lang="en-US" sz="5400" spc="-103" dirty="0" err="1">
                <a:solidFill>
                  <a:srgbClr val="000000"/>
                </a:solidFill>
                <a:latin typeface="Muli Bold"/>
              </a:rPr>
              <a:t>viên</a:t>
            </a:r>
            <a:r>
              <a:rPr lang="en-US" sz="5400" spc="-103" dirty="0">
                <a:solidFill>
                  <a:srgbClr val="000000"/>
                </a:solidFill>
                <a:latin typeface="Muli Bold"/>
              </a:rPr>
              <a:t> </a:t>
            </a:r>
            <a:r>
              <a:rPr lang="en-US" sz="5400" spc="-103" dirty="0" err="1">
                <a:solidFill>
                  <a:srgbClr val="000000"/>
                </a:solidFill>
                <a:latin typeface="Muli Bold"/>
              </a:rPr>
              <a:t>bằng</a:t>
            </a:r>
            <a:r>
              <a:rPr lang="en-US" sz="5400" spc="-103" dirty="0">
                <a:solidFill>
                  <a:srgbClr val="000000"/>
                </a:solidFill>
                <a:latin typeface="Muli Bold"/>
              </a:rPr>
              <a:t> </a:t>
            </a:r>
            <a:r>
              <a:rPr lang="en-US" sz="5400" spc="-103" dirty="0" err="1">
                <a:solidFill>
                  <a:srgbClr val="000000"/>
                </a:solidFill>
                <a:latin typeface="Muli Bold"/>
              </a:rPr>
              <a:t>vân</a:t>
            </a:r>
            <a:r>
              <a:rPr lang="en-US" sz="5400" spc="-103" dirty="0">
                <a:solidFill>
                  <a:srgbClr val="000000"/>
                </a:solidFill>
                <a:latin typeface="Muli Bold"/>
              </a:rPr>
              <a:t> </a:t>
            </a:r>
            <a:r>
              <a:rPr lang="en-US" sz="5400" spc="-103" dirty="0" err="1">
                <a:solidFill>
                  <a:srgbClr val="000000"/>
                </a:solidFill>
                <a:latin typeface="Muli Bold"/>
              </a:rPr>
              <a:t>tay</a:t>
            </a:r>
            <a:endParaRPr lang="en-US" sz="5400" spc="-103" dirty="0">
              <a:solidFill>
                <a:srgbClr val="000000"/>
              </a:solidFill>
              <a:latin typeface="Muli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1+#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nodeType="afterEffect">
                                  <p:stCondLst>
                                    <p:cond delay="0"/>
                                  </p:stCondLst>
                                  <p:childTnLst>
                                    <p:set>
                                      <p:cBhvr>
                                        <p:cTn id="15" dur="1" fill="hold">
                                          <p:stCondLst>
                                            <p:cond delay="0"/>
                                          </p:stCondLst>
                                        </p:cTn>
                                        <p:tgtEl>
                                          <p:spTgt spid="23"/>
                                        </p:tgtEl>
                                        <p:attrNameLst>
                                          <p:attrName>style.visibility</p:attrName>
                                        </p:attrNameLst>
                                      </p:cBhvr>
                                      <p:to>
                                        <p:strVal val="visible"/>
                                      </p:to>
                                    </p:set>
                                    <p:anim calcmode="lin" valueType="num">
                                      <p:cBhvr additive="base">
                                        <p:cTn id="16" dur="500" fill="hold"/>
                                        <p:tgtEl>
                                          <p:spTgt spid="23"/>
                                        </p:tgtEl>
                                        <p:attrNameLst>
                                          <p:attrName>ppt_x</p:attrName>
                                        </p:attrNameLst>
                                      </p:cBhvr>
                                      <p:tavLst>
                                        <p:tav tm="0">
                                          <p:val>
                                            <p:strVal val="1+#ppt_w/2"/>
                                          </p:val>
                                        </p:tav>
                                        <p:tav tm="100000">
                                          <p:val>
                                            <p:strVal val="#ppt_x"/>
                                          </p:val>
                                        </p:tav>
                                      </p:tavLst>
                                    </p:anim>
                                    <p:anim calcmode="lin" valueType="num">
                                      <p:cBhvr additive="base">
                                        <p:cTn id="17" dur="500" fill="hold"/>
                                        <p:tgtEl>
                                          <p:spTgt spid="23"/>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1+#ppt_w/2"/>
                                          </p:val>
                                        </p:tav>
                                        <p:tav tm="100000">
                                          <p:val>
                                            <p:strVal val="#ppt_x"/>
                                          </p:val>
                                        </p:tav>
                                      </p:tavLst>
                                    </p:anim>
                                    <p:anim calcmode="lin" valueType="num">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2" fill="hold" nodeType="after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1+#ppt_w/2"/>
                                          </p:val>
                                        </p:tav>
                                        <p:tav tm="100000">
                                          <p:val>
                                            <p:strVal val="#ppt_x"/>
                                          </p:val>
                                        </p:tav>
                                      </p:tavLst>
                                    </p:anim>
                                    <p:anim calcmode="lin" valueType="num">
                                      <p:cBhvr additive="base">
                                        <p:cTn id="26" dur="500" fill="hold"/>
                                        <p:tgtEl>
                                          <p:spTgt spid="25"/>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1+#ppt_w/2"/>
                                          </p:val>
                                        </p:tav>
                                        <p:tav tm="100000">
                                          <p:val>
                                            <p:strVal val="#ppt_x"/>
                                          </p:val>
                                        </p:tav>
                                      </p:tavLst>
                                    </p:anim>
                                    <p:anim calcmode="lin" valueType="num">
                                      <p:cBhvr additive="base">
                                        <p:cTn id="3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028700" y="1038225"/>
            <a:ext cx="5512745" cy="1241622"/>
          </a:xfrm>
          <a:prstGeom prst="rect">
            <a:avLst/>
          </a:prstGeom>
        </p:spPr>
        <p:txBody>
          <a:bodyPr lIns="0" tIns="0" rIns="0" bIns="0" rtlCol="0" anchor="t">
            <a:spAutoFit/>
          </a:bodyPr>
          <a:lstStyle/>
          <a:p>
            <a:pPr>
              <a:lnSpc>
                <a:spcPts val="10199"/>
              </a:lnSpc>
              <a:spcBef>
                <a:spcPct val="0"/>
              </a:spcBef>
            </a:pPr>
            <a:r>
              <a:rPr lang="en-US" sz="8499" spc="-84" dirty="0" err="1">
                <a:solidFill>
                  <a:srgbClr val="000000"/>
                </a:solidFill>
                <a:latin typeface="Muli Bold"/>
              </a:rPr>
              <a:t>Đánh</a:t>
            </a:r>
            <a:r>
              <a:rPr lang="en-US" sz="8499" spc="-84" dirty="0">
                <a:solidFill>
                  <a:srgbClr val="000000"/>
                </a:solidFill>
                <a:latin typeface="Muli Bold"/>
              </a:rPr>
              <a:t> </a:t>
            </a:r>
            <a:r>
              <a:rPr lang="en-US" sz="8499" spc="-84" dirty="0" err="1">
                <a:solidFill>
                  <a:srgbClr val="000000"/>
                </a:solidFill>
                <a:latin typeface="Muli Bold"/>
              </a:rPr>
              <a:t>giá</a:t>
            </a:r>
            <a:endParaRPr lang="en-US" sz="8499" spc="-84" dirty="0">
              <a:solidFill>
                <a:srgbClr val="000000"/>
              </a:solidFill>
              <a:latin typeface="Muli Bold"/>
            </a:endParaRPr>
          </a:p>
        </p:txBody>
      </p:sp>
      <p:grpSp>
        <p:nvGrpSpPr>
          <p:cNvPr id="3" name="Group 3"/>
          <p:cNvGrpSpPr/>
          <p:nvPr/>
        </p:nvGrpSpPr>
        <p:grpSpPr>
          <a:xfrm rot="-10800000">
            <a:off x="14218892" y="5835607"/>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5" name="Group 5"/>
          <p:cNvGrpSpPr/>
          <p:nvPr/>
        </p:nvGrpSpPr>
        <p:grpSpPr>
          <a:xfrm rot="-10800000">
            <a:off x="16535400" y="2344697"/>
            <a:ext cx="4417921" cy="3825940"/>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grpSp>
        <p:nvGrpSpPr>
          <p:cNvPr id="7" name="Group 7"/>
          <p:cNvGrpSpPr/>
          <p:nvPr/>
        </p:nvGrpSpPr>
        <p:grpSpPr>
          <a:xfrm rot="-10800000">
            <a:off x="14232472" y="3472198"/>
            <a:ext cx="4043171" cy="3501405"/>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9" name="Group 9"/>
          <p:cNvGrpSpPr/>
          <p:nvPr/>
        </p:nvGrpSpPr>
        <p:grpSpPr>
          <a:xfrm rot="-10800000">
            <a:off x="13951469" y="8154565"/>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11" name="Group 11"/>
          <p:cNvGrpSpPr/>
          <p:nvPr/>
        </p:nvGrpSpPr>
        <p:grpSpPr>
          <a:xfrm>
            <a:off x="714496" y="2933700"/>
            <a:ext cx="8272402" cy="4675510"/>
            <a:chOff x="0" y="9525"/>
            <a:chExt cx="11029869" cy="6234015"/>
          </a:xfrm>
        </p:grpSpPr>
        <p:sp>
          <p:nvSpPr>
            <p:cNvPr id="12" name="TextBox 12"/>
            <p:cNvSpPr txBox="1"/>
            <p:nvPr/>
          </p:nvSpPr>
          <p:spPr>
            <a:xfrm>
              <a:off x="0" y="9525"/>
              <a:ext cx="11029869" cy="796715"/>
            </a:xfrm>
            <a:prstGeom prst="rect">
              <a:avLst/>
            </a:prstGeom>
          </p:spPr>
          <p:txBody>
            <a:bodyPr lIns="0" tIns="0" rIns="0" bIns="0" rtlCol="0" anchor="t">
              <a:spAutoFit/>
            </a:bodyPr>
            <a:lstStyle/>
            <a:p>
              <a:pPr>
                <a:lnSpc>
                  <a:spcPts val="4320"/>
                </a:lnSpc>
                <a:spcBef>
                  <a:spcPct val="0"/>
                </a:spcBef>
              </a:pPr>
              <a:r>
                <a:rPr lang="en-US" sz="6000" dirty="0" err="1">
                  <a:solidFill>
                    <a:srgbClr val="000000"/>
                  </a:solidFill>
                  <a:latin typeface="Muli Bold"/>
                </a:rPr>
                <a:t>Nhược</a:t>
              </a:r>
              <a:r>
                <a:rPr lang="en-US" sz="6000" dirty="0">
                  <a:solidFill>
                    <a:srgbClr val="000000"/>
                  </a:solidFill>
                  <a:latin typeface="Muli Bold"/>
                </a:rPr>
                <a:t> </a:t>
              </a:r>
              <a:r>
                <a:rPr lang="en-US" sz="6000" dirty="0" err="1">
                  <a:solidFill>
                    <a:srgbClr val="000000"/>
                  </a:solidFill>
                  <a:latin typeface="Muli Bold"/>
                </a:rPr>
                <a:t>điểm</a:t>
              </a:r>
              <a:endParaRPr lang="en-US" sz="6000" dirty="0">
                <a:solidFill>
                  <a:srgbClr val="000000"/>
                </a:solidFill>
                <a:latin typeface="Muli Bold"/>
              </a:endParaRPr>
            </a:p>
          </p:txBody>
        </p:sp>
        <p:sp>
          <p:nvSpPr>
            <p:cNvPr id="13" name="TextBox 13"/>
            <p:cNvSpPr txBox="1"/>
            <p:nvPr/>
          </p:nvSpPr>
          <p:spPr>
            <a:xfrm>
              <a:off x="0" y="1072892"/>
              <a:ext cx="11029869" cy="5170648"/>
            </a:xfrm>
            <a:prstGeom prst="rect">
              <a:avLst/>
            </a:prstGeom>
          </p:spPr>
          <p:txBody>
            <a:bodyPr lIns="0" tIns="0" rIns="0" bIns="0" rtlCol="0" anchor="t">
              <a:spAutoFit/>
            </a:bodyPr>
            <a:lstStyle/>
            <a:p>
              <a:pPr marL="571500" indent="-571500" algn="just">
                <a:spcBef>
                  <a:spcPct val="0"/>
                </a:spcBef>
                <a:buFont typeface="Arial" panose="020B0604020202020204" pitchFamily="34" charset="0"/>
                <a:buChar char="•"/>
              </a:pPr>
              <a:r>
                <a:rPr lang="en-US" sz="3600" dirty="0">
                  <a:solidFill>
                    <a:srgbClr val="000000"/>
                  </a:solidFill>
                  <a:latin typeface="Muli"/>
                </a:rPr>
                <a:t>M</a:t>
              </a:r>
              <a:r>
                <a:rPr lang="vi-VN" sz="3600" dirty="0" err="1">
                  <a:solidFill>
                    <a:srgbClr val="000000"/>
                  </a:solidFill>
                  <a:latin typeface="Muli"/>
                </a:rPr>
                <a:t>ặt</a:t>
              </a:r>
              <a:r>
                <a:rPr lang="vi-VN" sz="3600" dirty="0">
                  <a:solidFill>
                    <a:srgbClr val="000000"/>
                  </a:solidFill>
                  <a:latin typeface="Muli"/>
                </a:rPr>
                <a:t> quét của cảm biến </a:t>
              </a:r>
              <a:r>
                <a:rPr lang="en-US" sz="3600" dirty="0" err="1">
                  <a:solidFill>
                    <a:srgbClr val="000000"/>
                  </a:solidFill>
                  <a:latin typeface="Muli"/>
                </a:rPr>
                <a:t>chưa</a:t>
              </a:r>
              <a:r>
                <a:rPr lang="vi-VN" sz="3600" dirty="0">
                  <a:solidFill>
                    <a:srgbClr val="000000"/>
                  </a:solidFill>
                  <a:latin typeface="Muli"/>
                </a:rPr>
                <a:t> ổn định</a:t>
              </a:r>
            </a:p>
            <a:p>
              <a:pPr marL="571500" indent="-571500" algn="just">
                <a:spcBef>
                  <a:spcPct val="0"/>
                </a:spcBef>
                <a:buFont typeface="Arial" panose="020B0604020202020204" pitchFamily="34" charset="0"/>
                <a:buChar char="•"/>
              </a:pPr>
              <a:r>
                <a:rPr lang="vi-VN" sz="3600" dirty="0">
                  <a:solidFill>
                    <a:srgbClr val="000000"/>
                  </a:solidFill>
                  <a:latin typeface="Muli"/>
                </a:rPr>
                <a:t>Giao diện thiết kế chưa bắt mắt, chưa giống với một sản phẩm ứng dụng thực tế. </a:t>
              </a:r>
              <a:endParaRPr lang="en-US" sz="3600" dirty="0">
                <a:solidFill>
                  <a:srgbClr val="000000"/>
                </a:solidFill>
                <a:latin typeface="Muli"/>
              </a:endParaRPr>
            </a:p>
            <a:p>
              <a:pPr marL="571500" indent="-571500" algn="just">
                <a:spcBef>
                  <a:spcPct val="0"/>
                </a:spcBef>
                <a:buFont typeface="Arial" panose="020B0604020202020204" pitchFamily="34" charset="0"/>
                <a:buChar char="•"/>
              </a:pPr>
              <a:r>
                <a:rPr lang="vi-VN" sz="3600" dirty="0">
                  <a:solidFill>
                    <a:srgbClr val="000000"/>
                  </a:solidFill>
                  <a:latin typeface="Muli"/>
                </a:rPr>
                <a:t>Đóng gói mô hình chưa giống với một sản phẩm chuyên nghiệp.</a:t>
              </a:r>
            </a:p>
            <a:p>
              <a:pPr marL="571500" indent="-571500" algn="just">
                <a:spcBef>
                  <a:spcPct val="0"/>
                </a:spcBef>
                <a:buFont typeface="Arial" panose="020B0604020202020204" pitchFamily="34" charset="0"/>
                <a:buChar char="•"/>
              </a:pPr>
              <a:r>
                <a:rPr lang="vi-VN" sz="3600" dirty="0">
                  <a:solidFill>
                    <a:srgbClr val="000000"/>
                  </a:solidFill>
                  <a:latin typeface="Muli"/>
                </a:rPr>
                <a:t>Số lượng vân tay có giới hạn.</a:t>
              </a:r>
            </a:p>
          </p:txBody>
        </p:sp>
      </p:grpSp>
      <p:sp>
        <p:nvSpPr>
          <p:cNvPr id="22" name="AutoShape 22"/>
          <p:cNvSpPr/>
          <p:nvPr/>
        </p:nvSpPr>
        <p:spPr>
          <a:xfrm>
            <a:off x="714496" y="8496300"/>
            <a:ext cx="8272402" cy="0"/>
          </a:xfrm>
          <a:prstGeom prst="line">
            <a:avLst/>
          </a:prstGeom>
          <a:ln w="9525" cap="flat">
            <a:solidFill>
              <a:srgbClr val="000000"/>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28155327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4038600" y="1714500"/>
            <a:ext cx="11696700" cy="4247317"/>
          </a:xfrm>
          <a:prstGeom prst="rect">
            <a:avLst/>
          </a:prstGeom>
        </p:spPr>
        <p:txBody>
          <a:bodyPr wrap="square" lIns="0" tIns="0" rIns="0" bIns="0" rtlCol="0" anchor="t">
            <a:spAutoFit/>
          </a:bodyPr>
          <a:lstStyle/>
          <a:p>
            <a:pPr>
              <a:spcBef>
                <a:spcPct val="0"/>
              </a:spcBef>
            </a:pPr>
            <a:r>
              <a:rPr lang="en-US" sz="13800" spc="-60" dirty="0">
                <a:solidFill>
                  <a:srgbClr val="000000"/>
                </a:solidFill>
                <a:latin typeface="Muli Bold"/>
              </a:rPr>
              <a:t>Thanks For Watching!</a:t>
            </a:r>
          </a:p>
        </p:txBody>
      </p:sp>
      <p:grpSp>
        <p:nvGrpSpPr>
          <p:cNvPr id="12" name="Group 3">
            <a:extLst>
              <a:ext uri="{FF2B5EF4-FFF2-40B4-BE49-F238E27FC236}">
                <a16:creationId xmlns:a16="http://schemas.microsoft.com/office/drawing/2014/main" id="{5856AFD0-6C1C-E9BC-9B07-4298026C0242}"/>
              </a:ext>
            </a:extLst>
          </p:cNvPr>
          <p:cNvGrpSpPr/>
          <p:nvPr/>
        </p:nvGrpSpPr>
        <p:grpSpPr>
          <a:xfrm rot="-10800000">
            <a:off x="14218892" y="5835607"/>
            <a:ext cx="4985461" cy="4317433"/>
            <a:chOff x="0" y="0"/>
            <a:chExt cx="3619627" cy="3134614"/>
          </a:xfrm>
        </p:grpSpPr>
        <p:sp>
          <p:nvSpPr>
            <p:cNvPr id="13" name="Freeform 4">
              <a:extLst>
                <a:ext uri="{FF2B5EF4-FFF2-40B4-BE49-F238E27FC236}">
                  <a16:creationId xmlns:a16="http://schemas.microsoft.com/office/drawing/2014/main" id="{B515C943-D1E6-8F8A-8FCA-4E3DF62A4973}"/>
                </a:ext>
              </a:extLst>
            </p:cNvPr>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14" name="Group 5">
            <a:extLst>
              <a:ext uri="{FF2B5EF4-FFF2-40B4-BE49-F238E27FC236}">
                <a16:creationId xmlns:a16="http://schemas.microsoft.com/office/drawing/2014/main" id="{8292803F-3B33-68FE-F20B-ECE49781A13A}"/>
              </a:ext>
            </a:extLst>
          </p:cNvPr>
          <p:cNvGrpSpPr/>
          <p:nvPr/>
        </p:nvGrpSpPr>
        <p:grpSpPr>
          <a:xfrm rot="-10800000">
            <a:off x="14249400" y="-1433532"/>
            <a:ext cx="5510871" cy="4772440"/>
            <a:chOff x="1665434" y="1879798"/>
            <a:chExt cx="3619627" cy="3134614"/>
          </a:xfrm>
        </p:grpSpPr>
        <p:sp>
          <p:nvSpPr>
            <p:cNvPr id="15" name="Freeform 6">
              <a:extLst>
                <a:ext uri="{FF2B5EF4-FFF2-40B4-BE49-F238E27FC236}">
                  <a16:creationId xmlns:a16="http://schemas.microsoft.com/office/drawing/2014/main" id="{EEF48BE5-6B08-642B-2CDE-96BEDF42BB94}"/>
                </a:ext>
              </a:extLst>
            </p:cNvPr>
            <p:cNvSpPr/>
            <p:nvPr/>
          </p:nvSpPr>
          <p:spPr>
            <a:xfrm>
              <a:off x="1665434" y="1879798"/>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dirty="0"/>
            </a:p>
          </p:txBody>
        </p:sp>
      </p:grpSp>
      <p:grpSp>
        <p:nvGrpSpPr>
          <p:cNvPr id="16" name="Group 7">
            <a:extLst>
              <a:ext uri="{FF2B5EF4-FFF2-40B4-BE49-F238E27FC236}">
                <a16:creationId xmlns:a16="http://schemas.microsoft.com/office/drawing/2014/main" id="{5585ECCA-4ED8-DA80-DE5D-985A8DA0D79A}"/>
              </a:ext>
            </a:extLst>
          </p:cNvPr>
          <p:cNvGrpSpPr/>
          <p:nvPr/>
        </p:nvGrpSpPr>
        <p:grpSpPr>
          <a:xfrm rot="-10800000">
            <a:off x="-704787" y="-163727"/>
            <a:ext cx="4043171" cy="3501405"/>
            <a:chOff x="0" y="0"/>
            <a:chExt cx="3619627" cy="3134614"/>
          </a:xfrm>
        </p:grpSpPr>
        <p:sp>
          <p:nvSpPr>
            <p:cNvPr id="17" name="Freeform 8">
              <a:extLst>
                <a:ext uri="{FF2B5EF4-FFF2-40B4-BE49-F238E27FC236}">
                  <a16:creationId xmlns:a16="http://schemas.microsoft.com/office/drawing/2014/main" id="{BE8077E9-24BD-15B7-E3BF-DA8400A70A76}"/>
                </a:ext>
              </a:extLst>
            </p:cNvPr>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18" name="Group 9">
            <a:extLst>
              <a:ext uri="{FF2B5EF4-FFF2-40B4-BE49-F238E27FC236}">
                <a16:creationId xmlns:a16="http://schemas.microsoft.com/office/drawing/2014/main" id="{E1B3699F-32AA-1A0D-C22B-ECFA24B76EB7}"/>
              </a:ext>
            </a:extLst>
          </p:cNvPr>
          <p:cNvGrpSpPr/>
          <p:nvPr/>
        </p:nvGrpSpPr>
        <p:grpSpPr>
          <a:xfrm rot="-10800000">
            <a:off x="1650553" y="8572500"/>
            <a:ext cx="4985462" cy="4317434"/>
            <a:chOff x="0" y="0"/>
            <a:chExt cx="3619627" cy="3134614"/>
          </a:xfrm>
        </p:grpSpPr>
        <p:sp>
          <p:nvSpPr>
            <p:cNvPr id="19" name="Freeform 10">
              <a:extLst>
                <a:ext uri="{FF2B5EF4-FFF2-40B4-BE49-F238E27FC236}">
                  <a16:creationId xmlns:a16="http://schemas.microsoft.com/office/drawing/2014/main" id="{F1332D60-45FE-2156-235D-B83C594D533F}"/>
                </a:ext>
              </a:extLst>
            </p:cNvPr>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14151770" y="4201140"/>
            <a:ext cx="7027514" cy="6085860"/>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4" name="Group 4"/>
          <p:cNvGrpSpPr/>
          <p:nvPr/>
        </p:nvGrpSpPr>
        <p:grpSpPr>
          <a:xfrm>
            <a:off x="9859850" y="563974"/>
            <a:ext cx="4961246" cy="42964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6" name="Group 6"/>
          <p:cNvGrpSpPr/>
          <p:nvPr/>
        </p:nvGrpSpPr>
        <p:grpSpPr>
          <a:xfrm>
            <a:off x="10345997" y="2120110"/>
            <a:ext cx="7611546" cy="6591255"/>
            <a:chOff x="0" y="0"/>
            <a:chExt cx="4282440" cy="3708400"/>
          </a:xfrm>
        </p:grpSpPr>
        <p:sp>
          <p:nvSpPr>
            <p:cNvPr id="7" name="Freeform 7"/>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14946" r="-14946"/>
              </a:stretch>
            </a:blipFill>
          </p:spPr>
          <p:txBody>
            <a:bodyPr/>
            <a:lstStyle/>
            <a:p>
              <a:endParaRPr lang="en-US"/>
            </a:p>
          </p:txBody>
        </p:sp>
      </p:grpSp>
      <p:sp>
        <p:nvSpPr>
          <p:cNvPr id="9" name="TextBox 9"/>
          <p:cNvSpPr txBox="1"/>
          <p:nvPr/>
        </p:nvSpPr>
        <p:spPr>
          <a:xfrm>
            <a:off x="1160805" y="2120110"/>
            <a:ext cx="7983195" cy="3593420"/>
          </a:xfrm>
          <a:prstGeom prst="rect">
            <a:avLst/>
          </a:prstGeom>
        </p:spPr>
        <p:txBody>
          <a:bodyPr wrap="square" lIns="0" tIns="0" rIns="0" bIns="0" rtlCol="0" anchor="t">
            <a:spAutoFit/>
          </a:bodyPr>
          <a:lstStyle/>
          <a:p>
            <a:pPr>
              <a:lnSpc>
                <a:spcPct val="150000"/>
              </a:lnSpc>
            </a:pPr>
            <a:r>
              <a:rPr lang="en-US" sz="5400" spc="-103" dirty="0" err="1">
                <a:solidFill>
                  <a:srgbClr val="000000"/>
                </a:solidFill>
                <a:latin typeface="Muli Bold"/>
              </a:rPr>
              <a:t>Đề</a:t>
            </a:r>
            <a:r>
              <a:rPr lang="en-US" sz="5400" spc="-103" dirty="0">
                <a:solidFill>
                  <a:srgbClr val="000000"/>
                </a:solidFill>
                <a:latin typeface="Muli Bold"/>
              </a:rPr>
              <a:t> </a:t>
            </a:r>
            <a:r>
              <a:rPr lang="en-US" sz="5400" spc="-103" dirty="0" err="1">
                <a:solidFill>
                  <a:srgbClr val="000000"/>
                </a:solidFill>
                <a:latin typeface="Muli Bold"/>
              </a:rPr>
              <a:t>tài</a:t>
            </a:r>
            <a:r>
              <a:rPr lang="en-US" sz="5400" spc="-103" dirty="0">
                <a:solidFill>
                  <a:srgbClr val="000000"/>
                </a:solidFill>
                <a:latin typeface="Muli Bold"/>
              </a:rPr>
              <a:t>: </a:t>
            </a:r>
            <a:r>
              <a:rPr lang="en-US" sz="5400" spc="-103" dirty="0" err="1">
                <a:solidFill>
                  <a:srgbClr val="000000"/>
                </a:solidFill>
                <a:latin typeface="Muli Bold"/>
              </a:rPr>
              <a:t>Thiết</a:t>
            </a:r>
            <a:r>
              <a:rPr lang="en-US" sz="5400" spc="-103" dirty="0">
                <a:solidFill>
                  <a:srgbClr val="000000"/>
                </a:solidFill>
                <a:latin typeface="Muli Bold"/>
              </a:rPr>
              <a:t> </a:t>
            </a:r>
            <a:r>
              <a:rPr lang="en-US" sz="5400" spc="-103" dirty="0" err="1">
                <a:solidFill>
                  <a:srgbClr val="000000"/>
                </a:solidFill>
                <a:latin typeface="Muli Bold"/>
              </a:rPr>
              <a:t>kế</a:t>
            </a:r>
            <a:r>
              <a:rPr lang="en-US" sz="5400" spc="-103" dirty="0">
                <a:solidFill>
                  <a:srgbClr val="000000"/>
                </a:solidFill>
                <a:latin typeface="Muli Bold"/>
              </a:rPr>
              <a:t> </a:t>
            </a:r>
            <a:r>
              <a:rPr lang="en-US" sz="5400" spc="-103" dirty="0" err="1">
                <a:solidFill>
                  <a:srgbClr val="000000"/>
                </a:solidFill>
                <a:latin typeface="Muli Bold"/>
              </a:rPr>
              <a:t>mô</a:t>
            </a:r>
            <a:r>
              <a:rPr lang="en-US" sz="5400" spc="-103" dirty="0">
                <a:solidFill>
                  <a:srgbClr val="000000"/>
                </a:solidFill>
                <a:latin typeface="Muli Bold"/>
              </a:rPr>
              <a:t> </a:t>
            </a:r>
            <a:r>
              <a:rPr lang="en-US" sz="5400" spc="-103" dirty="0" err="1">
                <a:solidFill>
                  <a:srgbClr val="000000"/>
                </a:solidFill>
                <a:latin typeface="Muli Bold"/>
              </a:rPr>
              <a:t>hình</a:t>
            </a:r>
            <a:endParaRPr lang="en-US" sz="5400" spc="-103" dirty="0">
              <a:solidFill>
                <a:srgbClr val="000000"/>
              </a:solidFill>
              <a:latin typeface="Muli Bold"/>
            </a:endParaRPr>
          </a:p>
          <a:p>
            <a:pPr>
              <a:lnSpc>
                <a:spcPct val="150000"/>
              </a:lnSpc>
            </a:pPr>
            <a:r>
              <a:rPr lang="en-US" sz="5400" spc="-103" dirty="0" err="1">
                <a:solidFill>
                  <a:srgbClr val="000000"/>
                </a:solidFill>
                <a:latin typeface="Muli Bold"/>
              </a:rPr>
              <a:t>điểm</a:t>
            </a:r>
            <a:r>
              <a:rPr lang="en-US" sz="5400" spc="-103" dirty="0">
                <a:solidFill>
                  <a:srgbClr val="000000"/>
                </a:solidFill>
                <a:latin typeface="Muli Bold"/>
              </a:rPr>
              <a:t> </a:t>
            </a:r>
            <a:r>
              <a:rPr lang="en-US" sz="5400" spc="-103" dirty="0" err="1">
                <a:solidFill>
                  <a:srgbClr val="000000"/>
                </a:solidFill>
                <a:latin typeface="Muli Bold"/>
              </a:rPr>
              <a:t>danh</a:t>
            </a:r>
            <a:r>
              <a:rPr lang="en-US" sz="5400" spc="-103" dirty="0">
                <a:solidFill>
                  <a:srgbClr val="000000"/>
                </a:solidFill>
                <a:latin typeface="Muli Bold"/>
              </a:rPr>
              <a:t> </a:t>
            </a:r>
            <a:r>
              <a:rPr lang="en-US" sz="5400" spc="-103" dirty="0" err="1">
                <a:solidFill>
                  <a:srgbClr val="000000"/>
                </a:solidFill>
                <a:latin typeface="Muli Bold"/>
              </a:rPr>
              <a:t>sinh</a:t>
            </a:r>
            <a:r>
              <a:rPr lang="en-US" sz="5400" spc="-103" dirty="0">
                <a:solidFill>
                  <a:srgbClr val="000000"/>
                </a:solidFill>
                <a:latin typeface="Muli Bold"/>
              </a:rPr>
              <a:t> </a:t>
            </a:r>
            <a:r>
              <a:rPr lang="en-US" sz="5400" spc="-103" dirty="0" err="1">
                <a:solidFill>
                  <a:srgbClr val="000000"/>
                </a:solidFill>
                <a:latin typeface="Muli Bold"/>
              </a:rPr>
              <a:t>viên</a:t>
            </a:r>
            <a:r>
              <a:rPr lang="en-US" sz="5400" spc="-103" dirty="0">
                <a:solidFill>
                  <a:srgbClr val="000000"/>
                </a:solidFill>
                <a:latin typeface="Muli Bold"/>
              </a:rPr>
              <a:t> </a:t>
            </a:r>
            <a:r>
              <a:rPr lang="en-US" sz="5400" spc="-103" dirty="0" err="1">
                <a:solidFill>
                  <a:srgbClr val="000000"/>
                </a:solidFill>
                <a:latin typeface="Muli Bold"/>
              </a:rPr>
              <a:t>bằng</a:t>
            </a:r>
            <a:r>
              <a:rPr lang="en-US" sz="5400" spc="-103" dirty="0">
                <a:solidFill>
                  <a:srgbClr val="000000"/>
                </a:solidFill>
                <a:latin typeface="Muli Bold"/>
              </a:rPr>
              <a:t> </a:t>
            </a:r>
            <a:r>
              <a:rPr lang="en-US" sz="5400" spc="-103" dirty="0" err="1">
                <a:solidFill>
                  <a:srgbClr val="000000"/>
                </a:solidFill>
                <a:latin typeface="Muli Bold"/>
              </a:rPr>
              <a:t>vân</a:t>
            </a:r>
            <a:r>
              <a:rPr lang="en-US" sz="5400" spc="-103" dirty="0">
                <a:solidFill>
                  <a:srgbClr val="000000"/>
                </a:solidFill>
                <a:latin typeface="Muli Bold"/>
              </a:rPr>
              <a:t> </a:t>
            </a:r>
            <a:r>
              <a:rPr lang="en-US" sz="5400" spc="-103" dirty="0" err="1">
                <a:solidFill>
                  <a:srgbClr val="000000"/>
                </a:solidFill>
                <a:latin typeface="Muli Bold"/>
              </a:rPr>
              <a:t>tay</a:t>
            </a:r>
            <a:endParaRPr lang="en-US" sz="5400" spc="-103" dirty="0">
              <a:solidFill>
                <a:srgbClr val="000000"/>
              </a:solidFill>
              <a:latin typeface="Muli Bold"/>
            </a:endParaRPr>
          </a:p>
        </p:txBody>
      </p:sp>
      <p:grpSp>
        <p:nvGrpSpPr>
          <p:cNvPr id="12" name="Group 12"/>
          <p:cNvGrpSpPr/>
          <p:nvPr/>
        </p:nvGrpSpPr>
        <p:grpSpPr>
          <a:xfrm>
            <a:off x="1028700" y="1028700"/>
            <a:ext cx="6286500" cy="586200"/>
            <a:chOff x="0" y="0"/>
            <a:chExt cx="8382000" cy="781600"/>
          </a:xfrm>
        </p:grpSpPr>
        <p:sp>
          <p:nvSpPr>
            <p:cNvPr id="13" name="TextBox 13"/>
            <p:cNvSpPr txBox="1"/>
            <p:nvPr/>
          </p:nvSpPr>
          <p:spPr>
            <a:xfrm>
              <a:off x="1293956" y="104415"/>
              <a:ext cx="7088044" cy="534078"/>
            </a:xfrm>
            <a:prstGeom prst="rect">
              <a:avLst/>
            </a:prstGeom>
          </p:spPr>
          <p:txBody>
            <a:bodyPr wrap="square" lIns="0" tIns="0" rIns="0" bIns="0" rtlCol="0" anchor="t">
              <a:spAutoFit/>
            </a:bodyPr>
            <a:lstStyle/>
            <a:p>
              <a:pPr>
                <a:lnSpc>
                  <a:spcPts val="3359"/>
                </a:lnSpc>
                <a:spcBef>
                  <a:spcPct val="0"/>
                </a:spcBef>
              </a:pPr>
              <a:r>
                <a:rPr lang="en-US" sz="2400" dirty="0" err="1">
                  <a:solidFill>
                    <a:srgbClr val="000000"/>
                  </a:solidFill>
                  <a:latin typeface="Muli Bold"/>
                </a:rPr>
                <a:t>Trường</a:t>
              </a:r>
              <a:r>
                <a:rPr lang="en-US" sz="2400" dirty="0">
                  <a:solidFill>
                    <a:srgbClr val="000000"/>
                  </a:solidFill>
                  <a:latin typeface="Muli Bold"/>
                </a:rPr>
                <a:t> </a:t>
              </a:r>
              <a:r>
                <a:rPr lang="en-US" sz="2400" dirty="0" err="1">
                  <a:solidFill>
                    <a:srgbClr val="000000"/>
                  </a:solidFill>
                  <a:latin typeface="Muli Bold"/>
                </a:rPr>
                <a:t>Đại</a:t>
              </a:r>
              <a:r>
                <a:rPr lang="en-US" sz="2400" dirty="0">
                  <a:solidFill>
                    <a:srgbClr val="000000"/>
                  </a:solidFill>
                  <a:latin typeface="Muli Bold"/>
                </a:rPr>
                <a:t> </a:t>
              </a:r>
              <a:r>
                <a:rPr lang="en-US" sz="2400" dirty="0" err="1">
                  <a:solidFill>
                    <a:srgbClr val="000000"/>
                  </a:solidFill>
                  <a:latin typeface="Muli Bold"/>
                </a:rPr>
                <a:t>học</a:t>
              </a:r>
              <a:r>
                <a:rPr lang="en-US" sz="2400" dirty="0">
                  <a:solidFill>
                    <a:srgbClr val="000000"/>
                  </a:solidFill>
                  <a:latin typeface="Muli Bold"/>
                </a:rPr>
                <a:t> </a:t>
              </a:r>
              <a:r>
                <a:rPr lang="en-US" sz="2400" dirty="0" err="1">
                  <a:solidFill>
                    <a:srgbClr val="000000"/>
                  </a:solidFill>
                  <a:latin typeface="Muli Bold"/>
                </a:rPr>
                <a:t>Công</a:t>
              </a:r>
              <a:r>
                <a:rPr lang="en-US" sz="2400" dirty="0">
                  <a:solidFill>
                    <a:srgbClr val="000000"/>
                  </a:solidFill>
                  <a:latin typeface="Muli Bold"/>
                </a:rPr>
                <a:t> </a:t>
              </a:r>
              <a:r>
                <a:rPr lang="en-US" sz="2400" dirty="0" err="1">
                  <a:solidFill>
                    <a:srgbClr val="000000"/>
                  </a:solidFill>
                  <a:latin typeface="Muli Bold"/>
                </a:rPr>
                <a:t>Nghiệp</a:t>
              </a:r>
              <a:r>
                <a:rPr lang="en-US" sz="2400" dirty="0">
                  <a:solidFill>
                    <a:srgbClr val="000000"/>
                  </a:solidFill>
                  <a:latin typeface="Muli Bold"/>
                </a:rPr>
                <a:t> Hà </a:t>
              </a:r>
              <a:r>
                <a:rPr lang="en-US" sz="2400" dirty="0" err="1">
                  <a:solidFill>
                    <a:srgbClr val="000000"/>
                  </a:solidFill>
                  <a:latin typeface="Muli Bold"/>
                </a:rPr>
                <a:t>Nội</a:t>
              </a:r>
              <a:endParaRPr lang="en-US" sz="2400" dirty="0">
                <a:solidFill>
                  <a:srgbClr val="000000"/>
                </a:solidFill>
                <a:latin typeface="Muli Bold"/>
              </a:endParaRPr>
            </a:p>
          </p:txBody>
        </p:sp>
        <p:sp>
          <p:nvSpPr>
            <p:cNvPr id="14" name="Freeform 14"/>
            <p:cNvSpPr/>
            <p:nvPr/>
          </p:nvSpPr>
          <p:spPr>
            <a:xfrm>
              <a:off x="0" y="0"/>
              <a:ext cx="905010" cy="781600"/>
            </a:xfrm>
            <a:custGeom>
              <a:avLst/>
              <a:gdLst/>
              <a:ahLst/>
              <a:cxnLst/>
              <a:rect l="l" t="t" r="r" b="b"/>
              <a:pathLst>
                <a:path w="905010" h="781600">
                  <a:moveTo>
                    <a:pt x="0" y="0"/>
                  </a:moveTo>
                  <a:lnTo>
                    <a:pt x="905010" y="0"/>
                  </a:lnTo>
                  <a:lnTo>
                    <a:pt x="905010" y="781600"/>
                  </a:lnTo>
                  <a:lnTo>
                    <a:pt x="0" y="7816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sp>
        <p:nvSpPr>
          <p:cNvPr id="11" name="TextBox 15">
            <a:extLst>
              <a:ext uri="{FF2B5EF4-FFF2-40B4-BE49-F238E27FC236}">
                <a16:creationId xmlns:a16="http://schemas.microsoft.com/office/drawing/2014/main" id="{8703BEAE-635F-9722-D723-D1D5DED108E2}"/>
              </a:ext>
            </a:extLst>
          </p:cNvPr>
          <p:cNvSpPr txBox="1"/>
          <p:nvPr/>
        </p:nvSpPr>
        <p:spPr>
          <a:xfrm>
            <a:off x="1028700" y="11772900"/>
            <a:ext cx="9182100" cy="1241622"/>
          </a:xfrm>
          <a:prstGeom prst="rect">
            <a:avLst/>
          </a:prstGeom>
        </p:spPr>
        <p:txBody>
          <a:bodyPr wrap="square" lIns="0" tIns="0" rIns="0" bIns="0" rtlCol="0" anchor="t">
            <a:spAutoFit/>
          </a:bodyPr>
          <a:lstStyle/>
          <a:p>
            <a:pPr>
              <a:lnSpc>
                <a:spcPts val="10199"/>
              </a:lnSpc>
              <a:spcBef>
                <a:spcPct val="0"/>
              </a:spcBef>
            </a:pPr>
            <a:r>
              <a:rPr lang="en-US" sz="8499" spc="-84" dirty="0" err="1">
                <a:solidFill>
                  <a:srgbClr val="000000"/>
                </a:solidFill>
                <a:latin typeface="Muli Bold"/>
              </a:rPr>
              <a:t>Nội</a:t>
            </a:r>
            <a:r>
              <a:rPr lang="en-US" sz="8499" spc="-84" dirty="0">
                <a:solidFill>
                  <a:srgbClr val="000000"/>
                </a:solidFill>
                <a:latin typeface="Muli Bold"/>
              </a:rPr>
              <a:t> Dung</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a:off x="1268572" y="8362981"/>
            <a:ext cx="17019428" cy="0"/>
          </a:xfrm>
          <a:prstGeom prst="line">
            <a:avLst/>
          </a:prstGeom>
          <a:ln w="19050" cap="rnd">
            <a:solidFill>
              <a:srgbClr val="004651"/>
            </a:solidFill>
            <a:prstDash val="solid"/>
            <a:headEnd type="none" w="sm" len="sm"/>
            <a:tailEnd type="none" w="sm" len="sm"/>
          </a:ln>
        </p:spPr>
        <p:txBody>
          <a:bodyPr/>
          <a:lstStyle/>
          <a:p>
            <a:endParaRPr lang="en-US"/>
          </a:p>
        </p:txBody>
      </p:sp>
      <p:grpSp>
        <p:nvGrpSpPr>
          <p:cNvPr id="3" name="Group 3"/>
          <p:cNvGrpSpPr/>
          <p:nvPr/>
        </p:nvGrpSpPr>
        <p:grpSpPr>
          <a:xfrm>
            <a:off x="5143778" y="6418387"/>
            <a:ext cx="3364925" cy="1516763"/>
            <a:chOff x="0" y="9525"/>
            <a:chExt cx="4486566" cy="2022351"/>
          </a:xfrm>
        </p:grpSpPr>
        <p:sp>
          <p:nvSpPr>
            <p:cNvPr id="4" name="TextBox 4"/>
            <p:cNvSpPr txBox="1"/>
            <p:nvPr/>
          </p:nvSpPr>
          <p:spPr>
            <a:xfrm>
              <a:off x="0" y="9525"/>
              <a:ext cx="4486566" cy="735244"/>
            </a:xfrm>
            <a:prstGeom prst="rect">
              <a:avLst/>
            </a:prstGeom>
          </p:spPr>
          <p:txBody>
            <a:bodyPr lIns="0" tIns="0" rIns="0" bIns="0" rtlCol="0" anchor="t">
              <a:spAutoFit/>
            </a:bodyPr>
            <a:lstStyle/>
            <a:p>
              <a:pPr marL="0" lvl="0" indent="0">
                <a:lnSpc>
                  <a:spcPts val="4320"/>
                </a:lnSpc>
                <a:spcBef>
                  <a:spcPct val="0"/>
                </a:spcBef>
              </a:pPr>
              <a:r>
                <a:rPr lang="en-US" sz="3600" dirty="0">
                  <a:solidFill>
                    <a:srgbClr val="00A181"/>
                  </a:solidFill>
                  <a:latin typeface="Muli Bold"/>
                </a:rPr>
                <a:t>Lý </a:t>
              </a:r>
              <a:r>
                <a:rPr lang="en-US" sz="3600" dirty="0" err="1">
                  <a:solidFill>
                    <a:srgbClr val="00A181"/>
                  </a:solidFill>
                  <a:latin typeface="Muli Bold"/>
                </a:rPr>
                <a:t>thuyết</a:t>
              </a:r>
              <a:endParaRPr lang="en-US" sz="3600" dirty="0">
                <a:solidFill>
                  <a:srgbClr val="00A181"/>
                </a:solidFill>
                <a:latin typeface="Muli Bold"/>
              </a:endParaRPr>
            </a:p>
          </p:txBody>
        </p:sp>
        <p:sp>
          <p:nvSpPr>
            <p:cNvPr id="5" name="TextBox 5"/>
            <p:cNvSpPr txBox="1"/>
            <p:nvPr/>
          </p:nvSpPr>
          <p:spPr>
            <a:xfrm>
              <a:off x="0" y="1074349"/>
              <a:ext cx="4486566" cy="957527"/>
            </a:xfrm>
            <a:prstGeom prst="rect">
              <a:avLst/>
            </a:prstGeom>
          </p:spPr>
          <p:txBody>
            <a:bodyPr lIns="0" tIns="0" rIns="0" bIns="0" rtlCol="0" anchor="t">
              <a:spAutoFit/>
            </a:bodyPr>
            <a:lstStyle/>
            <a:p>
              <a:pPr marL="0" lvl="0" indent="0" algn="ctr">
                <a:lnSpc>
                  <a:spcPts val="2800"/>
                </a:lnSpc>
                <a:spcBef>
                  <a:spcPct val="0"/>
                </a:spcBef>
              </a:pPr>
              <a:r>
                <a:rPr lang="en-US" sz="2400" dirty="0" err="1">
                  <a:solidFill>
                    <a:srgbClr val="000000"/>
                  </a:solidFill>
                  <a:latin typeface="Muli"/>
                </a:rPr>
                <a:t>Trình</a:t>
              </a:r>
              <a:r>
                <a:rPr lang="en-US" sz="2400" dirty="0">
                  <a:solidFill>
                    <a:srgbClr val="000000"/>
                  </a:solidFill>
                  <a:latin typeface="Muli"/>
                </a:rPr>
                <a:t> </a:t>
              </a:r>
              <a:r>
                <a:rPr lang="en-US" sz="2400" dirty="0" err="1">
                  <a:solidFill>
                    <a:srgbClr val="000000"/>
                  </a:solidFill>
                  <a:latin typeface="Muli"/>
                </a:rPr>
                <a:t>bày</a:t>
              </a:r>
              <a:r>
                <a:rPr lang="en-US" sz="2400" dirty="0">
                  <a:solidFill>
                    <a:srgbClr val="000000"/>
                  </a:solidFill>
                  <a:latin typeface="Muli"/>
                </a:rPr>
                <a:t> </a:t>
              </a:r>
              <a:r>
                <a:rPr lang="en-US" sz="2400" dirty="0" err="1">
                  <a:solidFill>
                    <a:srgbClr val="000000"/>
                  </a:solidFill>
                  <a:latin typeface="Muli"/>
                </a:rPr>
                <a:t>ngắn</a:t>
              </a:r>
              <a:r>
                <a:rPr lang="en-US" sz="2400" dirty="0">
                  <a:solidFill>
                    <a:srgbClr val="000000"/>
                  </a:solidFill>
                  <a:latin typeface="Muli"/>
                </a:rPr>
                <a:t> </a:t>
              </a:r>
              <a:r>
                <a:rPr lang="en-US" sz="2400" dirty="0" err="1">
                  <a:solidFill>
                    <a:srgbClr val="000000"/>
                  </a:solidFill>
                  <a:latin typeface="Muli"/>
                </a:rPr>
                <a:t>gọn</a:t>
              </a:r>
              <a:r>
                <a:rPr lang="en-US" sz="2400" dirty="0">
                  <a:solidFill>
                    <a:srgbClr val="000000"/>
                  </a:solidFill>
                  <a:latin typeface="Muli"/>
                </a:rPr>
                <a:t> </a:t>
              </a:r>
              <a:r>
                <a:rPr lang="en-US" sz="2400" dirty="0" err="1">
                  <a:solidFill>
                    <a:srgbClr val="000000"/>
                  </a:solidFill>
                  <a:latin typeface="Muli"/>
                </a:rPr>
                <a:t>cơ</a:t>
              </a:r>
              <a:r>
                <a:rPr lang="en-US" sz="2400" dirty="0">
                  <a:solidFill>
                    <a:srgbClr val="000000"/>
                  </a:solidFill>
                  <a:latin typeface="Muli"/>
                </a:rPr>
                <a:t> </a:t>
              </a:r>
              <a:r>
                <a:rPr lang="en-US" sz="2400" dirty="0" err="1">
                  <a:solidFill>
                    <a:srgbClr val="000000"/>
                  </a:solidFill>
                  <a:latin typeface="Muli"/>
                </a:rPr>
                <a:t>sở</a:t>
              </a:r>
              <a:r>
                <a:rPr lang="en-US" sz="2400" dirty="0">
                  <a:solidFill>
                    <a:srgbClr val="000000"/>
                  </a:solidFill>
                  <a:latin typeface="Muli"/>
                </a:rPr>
                <a:t> </a:t>
              </a:r>
              <a:r>
                <a:rPr lang="en-US" sz="2400" dirty="0" err="1">
                  <a:solidFill>
                    <a:srgbClr val="000000"/>
                  </a:solidFill>
                  <a:latin typeface="Muli"/>
                </a:rPr>
                <a:t>lý</a:t>
              </a:r>
              <a:r>
                <a:rPr lang="en-US" sz="2400" dirty="0">
                  <a:solidFill>
                    <a:srgbClr val="000000"/>
                  </a:solidFill>
                  <a:latin typeface="Muli"/>
                </a:rPr>
                <a:t> </a:t>
              </a:r>
              <a:r>
                <a:rPr lang="en-US" sz="2400" dirty="0" err="1">
                  <a:solidFill>
                    <a:srgbClr val="000000"/>
                  </a:solidFill>
                  <a:latin typeface="Muli"/>
                </a:rPr>
                <a:t>thuyết</a:t>
              </a:r>
              <a:endParaRPr lang="en-US" sz="2400" dirty="0">
                <a:solidFill>
                  <a:srgbClr val="000000"/>
                </a:solidFill>
                <a:latin typeface="Muli"/>
              </a:endParaRPr>
            </a:p>
          </p:txBody>
        </p:sp>
      </p:grpSp>
      <p:grpSp>
        <p:nvGrpSpPr>
          <p:cNvPr id="6" name="Group 6"/>
          <p:cNvGrpSpPr/>
          <p:nvPr/>
        </p:nvGrpSpPr>
        <p:grpSpPr>
          <a:xfrm>
            <a:off x="9086266" y="6418163"/>
            <a:ext cx="3652983" cy="1876058"/>
            <a:chOff x="5025343" y="9525"/>
            <a:chExt cx="4870643" cy="2501411"/>
          </a:xfrm>
        </p:grpSpPr>
        <p:sp>
          <p:nvSpPr>
            <p:cNvPr id="7" name="TextBox 7"/>
            <p:cNvSpPr txBox="1"/>
            <p:nvPr/>
          </p:nvSpPr>
          <p:spPr>
            <a:xfrm>
              <a:off x="5025343" y="9525"/>
              <a:ext cx="4870643" cy="735244"/>
            </a:xfrm>
            <a:prstGeom prst="rect">
              <a:avLst/>
            </a:prstGeom>
          </p:spPr>
          <p:txBody>
            <a:bodyPr wrap="square" lIns="0" tIns="0" rIns="0" bIns="0" rtlCol="0" anchor="t">
              <a:spAutoFit/>
            </a:bodyPr>
            <a:lstStyle/>
            <a:p>
              <a:pPr marL="0" lvl="0" indent="0">
                <a:lnSpc>
                  <a:spcPts val="4320"/>
                </a:lnSpc>
                <a:spcBef>
                  <a:spcPct val="0"/>
                </a:spcBef>
              </a:pPr>
              <a:r>
                <a:rPr lang="en-US" sz="3600" dirty="0" err="1">
                  <a:solidFill>
                    <a:srgbClr val="00A181"/>
                  </a:solidFill>
                  <a:latin typeface="Muli Bold"/>
                </a:rPr>
                <a:t>Thiết</a:t>
              </a:r>
              <a:r>
                <a:rPr lang="en-US" sz="3600" dirty="0">
                  <a:solidFill>
                    <a:srgbClr val="00A181"/>
                  </a:solidFill>
                  <a:latin typeface="Muli Bold"/>
                </a:rPr>
                <a:t> </a:t>
              </a:r>
              <a:r>
                <a:rPr lang="en-US" sz="3600" dirty="0" err="1">
                  <a:solidFill>
                    <a:srgbClr val="00A181"/>
                  </a:solidFill>
                  <a:latin typeface="Muli Bold"/>
                </a:rPr>
                <a:t>kế</a:t>
              </a:r>
              <a:r>
                <a:rPr lang="en-US" sz="3600" dirty="0">
                  <a:solidFill>
                    <a:srgbClr val="00A181"/>
                  </a:solidFill>
                  <a:latin typeface="Muli Bold"/>
                </a:rPr>
                <a:t> </a:t>
              </a:r>
              <a:r>
                <a:rPr lang="en-US" sz="3600" dirty="0" err="1">
                  <a:solidFill>
                    <a:srgbClr val="00A181"/>
                  </a:solidFill>
                  <a:latin typeface="Muli Bold"/>
                </a:rPr>
                <a:t>mô</a:t>
              </a:r>
              <a:r>
                <a:rPr lang="en-US" sz="3600" dirty="0">
                  <a:solidFill>
                    <a:srgbClr val="00A181"/>
                  </a:solidFill>
                  <a:latin typeface="Muli Bold"/>
                </a:rPr>
                <a:t> </a:t>
              </a:r>
              <a:r>
                <a:rPr lang="en-US" sz="3600" dirty="0" err="1">
                  <a:solidFill>
                    <a:srgbClr val="00A181"/>
                  </a:solidFill>
                  <a:latin typeface="Muli Bold"/>
                </a:rPr>
                <a:t>hình</a:t>
              </a:r>
              <a:endParaRPr lang="en-US" sz="3600" dirty="0">
                <a:solidFill>
                  <a:srgbClr val="00A181"/>
                </a:solidFill>
                <a:latin typeface="Muli Bold"/>
              </a:endParaRPr>
            </a:p>
          </p:txBody>
        </p:sp>
        <p:sp>
          <p:nvSpPr>
            <p:cNvPr id="8" name="TextBox 8"/>
            <p:cNvSpPr txBox="1"/>
            <p:nvPr/>
          </p:nvSpPr>
          <p:spPr>
            <a:xfrm>
              <a:off x="5409420" y="1074645"/>
              <a:ext cx="4486566" cy="1436291"/>
            </a:xfrm>
            <a:prstGeom prst="rect">
              <a:avLst/>
            </a:prstGeom>
          </p:spPr>
          <p:txBody>
            <a:bodyPr lIns="0" tIns="0" rIns="0" bIns="0" rtlCol="0" anchor="t">
              <a:spAutoFit/>
            </a:bodyPr>
            <a:lstStyle/>
            <a:p>
              <a:pPr algn="ctr">
                <a:lnSpc>
                  <a:spcPts val="2800"/>
                </a:lnSpc>
              </a:pPr>
              <a:r>
                <a:rPr lang="en-US" sz="2400" dirty="0" err="1">
                  <a:solidFill>
                    <a:srgbClr val="000000"/>
                  </a:solidFill>
                  <a:latin typeface="Muli"/>
                </a:rPr>
                <a:t>Thiết</a:t>
              </a:r>
              <a:r>
                <a:rPr lang="en-US" sz="2400" dirty="0">
                  <a:solidFill>
                    <a:srgbClr val="000000"/>
                  </a:solidFill>
                  <a:latin typeface="Muli"/>
                </a:rPr>
                <a:t> </a:t>
              </a:r>
              <a:r>
                <a:rPr lang="en-US" sz="2400" dirty="0" err="1">
                  <a:solidFill>
                    <a:srgbClr val="000000"/>
                  </a:solidFill>
                  <a:latin typeface="Muli"/>
                </a:rPr>
                <a:t>kế</a:t>
              </a:r>
              <a:r>
                <a:rPr lang="en-US" sz="2400" dirty="0">
                  <a:solidFill>
                    <a:srgbClr val="000000"/>
                  </a:solidFill>
                  <a:latin typeface="Muli"/>
                </a:rPr>
                <a:t> </a:t>
              </a:r>
              <a:r>
                <a:rPr lang="en-US" sz="2400" dirty="0" err="1">
                  <a:solidFill>
                    <a:srgbClr val="000000"/>
                  </a:solidFill>
                  <a:latin typeface="Muli"/>
                </a:rPr>
                <a:t>sơ</a:t>
              </a:r>
              <a:r>
                <a:rPr lang="en-US" sz="2400" dirty="0">
                  <a:solidFill>
                    <a:srgbClr val="000000"/>
                  </a:solidFill>
                  <a:latin typeface="Muli"/>
                </a:rPr>
                <a:t> </a:t>
              </a:r>
              <a:r>
                <a:rPr lang="en-US" sz="2400" dirty="0" err="1">
                  <a:solidFill>
                    <a:srgbClr val="000000"/>
                  </a:solidFill>
                  <a:latin typeface="Muli"/>
                </a:rPr>
                <a:t>đồ</a:t>
              </a:r>
              <a:r>
                <a:rPr lang="en-US" sz="2400" dirty="0">
                  <a:solidFill>
                    <a:srgbClr val="000000"/>
                  </a:solidFill>
                  <a:latin typeface="Muli"/>
                </a:rPr>
                <a:t> </a:t>
              </a:r>
              <a:r>
                <a:rPr lang="en-US" sz="2400" dirty="0" err="1">
                  <a:solidFill>
                    <a:srgbClr val="000000"/>
                  </a:solidFill>
                  <a:latin typeface="Muli"/>
                </a:rPr>
                <a:t>khối</a:t>
              </a:r>
              <a:r>
                <a:rPr lang="en-US" sz="2400" dirty="0">
                  <a:solidFill>
                    <a:srgbClr val="000000"/>
                  </a:solidFill>
                  <a:latin typeface="Muli"/>
                </a:rPr>
                <a:t>, </a:t>
              </a:r>
              <a:r>
                <a:rPr lang="en-US" sz="2400" dirty="0" err="1">
                  <a:solidFill>
                    <a:srgbClr val="000000"/>
                  </a:solidFill>
                  <a:latin typeface="Muli"/>
                </a:rPr>
                <a:t>lưu</a:t>
              </a:r>
              <a:r>
                <a:rPr lang="en-US" sz="2400" dirty="0">
                  <a:solidFill>
                    <a:srgbClr val="000000"/>
                  </a:solidFill>
                  <a:latin typeface="Muli"/>
                </a:rPr>
                <a:t> </a:t>
              </a:r>
              <a:r>
                <a:rPr lang="en-US" sz="2400" dirty="0" err="1">
                  <a:solidFill>
                    <a:srgbClr val="000000"/>
                  </a:solidFill>
                  <a:latin typeface="Muli"/>
                </a:rPr>
                <a:t>đồ</a:t>
              </a:r>
              <a:r>
                <a:rPr lang="en-US" sz="2400" dirty="0">
                  <a:solidFill>
                    <a:srgbClr val="000000"/>
                  </a:solidFill>
                  <a:latin typeface="Muli"/>
                </a:rPr>
                <a:t> </a:t>
              </a:r>
              <a:r>
                <a:rPr lang="en-US" sz="2400" dirty="0" err="1">
                  <a:solidFill>
                    <a:srgbClr val="000000"/>
                  </a:solidFill>
                  <a:latin typeface="Muli"/>
                </a:rPr>
                <a:t>thuật</a:t>
              </a:r>
              <a:r>
                <a:rPr lang="en-US" sz="2400" dirty="0">
                  <a:solidFill>
                    <a:srgbClr val="000000"/>
                  </a:solidFill>
                  <a:latin typeface="Muli"/>
                </a:rPr>
                <a:t> </a:t>
              </a:r>
              <a:r>
                <a:rPr lang="en-US" sz="2400" dirty="0" err="1">
                  <a:solidFill>
                    <a:srgbClr val="000000"/>
                  </a:solidFill>
                  <a:latin typeface="Muli"/>
                </a:rPr>
                <a:t>toán</a:t>
              </a:r>
              <a:r>
                <a:rPr lang="en-US" sz="2400" dirty="0">
                  <a:solidFill>
                    <a:srgbClr val="000000"/>
                  </a:solidFill>
                  <a:latin typeface="Muli"/>
                </a:rPr>
                <a:t> </a:t>
              </a:r>
              <a:r>
                <a:rPr lang="en-US" sz="2400" dirty="0" err="1">
                  <a:solidFill>
                    <a:srgbClr val="000000"/>
                  </a:solidFill>
                  <a:latin typeface="Muli"/>
                </a:rPr>
                <a:t>và</a:t>
              </a:r>
              <a:r>
                <a:rPr lang="en-US" sz="2400" dirty="0">
                  <a:solidFill>
                    <a:srgbClr val="000000"/>
                  </a:solidFill>
                  <a:latin typeface="Muli"/>
                </a:rPr>
                <a:t> </a:t>
              </a:r>
              <a:r>
                <a:rPr lang="en-US" sz="2400" dirty="0" err="1">
                  <a:solidFill>
                    <a:srgbClr val="000000"/>
                  </a:solidFill>
                  <a:latin typeface="Muli"/>
                </a:rPr>
                <a:t>viết</a:t>
              </a:r>
              <a:r>
                <a:rPr lang="en-US" sz="2400" dirty="0">
                  <a:solidFill>
                    <a:srgbClr val="000000"/>
                  </a:solidFill>
                  <a:latin typeface="Muli"/>
                </a:rPr>
                <a:t> </a:t>
              </a:r>
              <a:r>
                <a:rPr lang="en-US" sz="2400" dirty="0" err="1">
                  <a:solidFill>
                    <a:srgbClr val="000000"/>
                  </a:solidFill>
                  <a:latin typeface="Muli"/>
                </a:rPr>
                <a:t>chương</a:t>
              </a:r>
              <a:r>
                <a:rPr lang="en-US" sz="2400" dirty="0">
                  <a:solidFill>
                    <a:srgbClr val="000000"/>
                  </a:solidFill>
                  <a:latin typeface="Muli"/>
                </a:rPr>
                <a:t> </a:t>
              </a:r>
              <a:r>
                <a:rPr lang="en-US" sz="2400" dirty="0" err="1">
                  <a:solidFill>
                    <a:srgbClr val="000000"/>
                  </a:solidFill>
                  <a:latin typeface="Muli"/>
                </a:rPr>
                <a:t>trình</a:t>
              </a:r>
              <a:endParaRPr lang="en-US" sz="2400" dirty="0">
                <a:solidFill>
                  <a:srgbClr val="000000"/>
                </a:solidFill>
                <a:latin typeface="Muli"/>
              </a:endParaRPr>
            </a:p>
          </p:txBody>
        </p:sp>
      </p:grpSp>
      <p:grpSp>
        <p:nvGrpSpPr>
          <p:cNvPr id="9" name="Group 9"/>
          <p:cNvGrpSpPr/>
          <p:nvPr/>
        </p:nvGrpSpPr>
        <p:grpSpPr>
          <a:xfrm>
            <a:off x="13894375" y="6418163"/>
            <a:ext cx="3364925" cy="1516985"/>
            <a:chOff x="0" y="9525"/>
            <a:chExt cx="4486566" cy="2022647"/>
          </a:xfrm>
        </p:grpSpPr>
        <p:sp>
          <p:nvSpPr>
            <p:cNvPr id="10" name="TextBox 10"/>
            <p:cNvSpPr txBox="1"/>
            <p:nvPr/>
          </p:nvSpPr>
          <p:spPr>
            <a:xfrm>
              <a:off x="0" y="9525"/>
              <a:ext cx="4486566" cy="735244"/>
            </a:xfrm>
            <a:prstGeom prst="rect">
              <a:avLst/>
            </a:prstGeom>
          </p:spPr>
          <p:txBody>
            <a:bodyPr lIns="0" tIns="0" rIns="0" bIns="0" rtlCol="0" anchor="t">
              <a:spAutoFit/>
            </a:bodyPr>
            <a:lstStyle/>
            <a:p>
              <a:pPr marL="0" lvl="0" indent="0">
                <a:lnSpc>
                  <a:spcPts val="4320"/>
                </a:lnSpc>
                <a:spcBef>
                  <a:spcPct val="0"/>
                </a:spcBef>
              </a:pPr>
              <a:r>
                <a:rPr lang="en-US" sz="3600" dirty="0" err="1">
                  <a:solidFill>
                    <a:srgbClr val="00A181"/>
                  </a:solidFill>
                  <a:latin typeface="Muli Bold"/>
                </a:rPr>
                <a:t>Đánh</a:t>
              </a:r>
              <a:r>
                <a:rPr lang="en-US" sz="3600" dirty="0">
                  <a:solidFill>
                    <a:srgbClr val="00A181"/>
                  </a:solidFill>
                  <a:latin typeface="Muli Bold"/>
                </a:rPr>
                <a:t> </a:t>
              </a:r>
              <a:r>
                <a:rPr lang="en-US" sz="3600" dirty="0" err="1">
                  <a:solidFill>
                    <a:srgbClr val="00A181"/>
                  </a:solidFill>
                  <a:latin typeface="Muli Bold"/>
                </a:rPr>
                <a:t>giá</a:t>
              </a:r>
              <a:endParaRPr lang="en-US" sz="3600" dirty="0">
                <a:solidFill>
                  <a:srgbClr val="00A181"/>
                </a:solidFill>
                <a:latin typeface="Muli Bold"/>
              </a:endParaRPr>
            </a:p>
          </p:txBody>
        </p:sp>
        <p:sp>
          <p:nvSpPr>
            <p:cNvPr id="11" name="TextBox 11"/>
            <p:cNvSpPr txBox="1"/>
            <p:nvPr/>
          </p:nvSpPr>
          <p:spPr>
            <a:xfrm>
              <a:off x="0" y="1074645"/>
              <a:ext cx="4486566" cy="957527"/>
            </a:xfrm>
            <a:prstGeom prst="rect">
              <a:avLst/>
            </a:prstGeom>
          </p:spPr>
          <p:txBody>
            <a:bodyPr lIns="0" tIns="0" rIns="0" bIns="0" rtlCol="0" anchor="t">
              <a:spAutoFit/>
            </a:bodyPr>
            <a:lstStyle/>
            <a:p>
              <a:pPr algn="ctr">
                <a:lnSpc>
                  <a:spcPts val="2800"/>
                </a:lnSpc>
              </a:pPr>
              <a:r>
                <a:rPr lang="en-US" sz="2400" dirty="0" err="1">
                  <a:solidFill>
                    <a:srgbClr val="000000"/>
                  </a:solidFill>
                  <a:latin typeface="Muli"/>
                </a:rPr>
                <a:t>Đánh</a:t>
              </a:r>
              <a:r>
                <a:rPr lang="en-US" sz="2400" dirty="0">
                  <a:solidFill>
                    <a:srgbClr val="000000"/>
                  </a:solidFill>
                  <a:latin typeface="Muli"/>
                </a:rPr>
                <a:t> </a:t>
              </a:r>
              <a:r>
                <a:rPr lang="en-US" sz="2400" dirty="0" err="1">
                  <a:solidFill>
                    <a:srgbClr val="000000"/>
                  </a:solidFill>
                  <a:latin typeface="Muli"/>
                </a:rPr>
                <a:t>giá</a:t>
              </a:r>
              <a:r>
                <a:rPr lang="en-US" sz="2400" dirty="0">
                  <a:solidFill>
                    <a:srgbClr val="000000"/>
                  </a:solidFill>
                  <a:latin typeface="Muli"/>
                </a:rPr>
                <a:t> </a:t>
              </a:r>
              <a:r>
                <a:rPr lang="en-US" sz="2400" dirty="0" err="1">
                  <a:solidFill>
                    <a:srgbClr val="000000"/>
                  </a:solidFill>
                  <a:latin typeface="Muli"/>
                </a:rPr>
                <a:t>kết</a:t>
              </a:r>
              <a:r>
                <a:rPr lang="en-US" sz="2400" dirty="0">
                  <a:solidFill>
                    <a:srgbClr val="000000"/>
                  </a:solidFill>
                  <a:latin typeface="Muli"/>
                </a:rPr>
                <a:t> </a:t>
              </a:r>
              <a:r>
                <a:rPr lang="en-US" sz="2400" dirty="0" err="1">
                  <a:solidFill>
                    <a:srgbClr val="000000"/>
                  </a:solidFill>
                  <a:latin typeface="Muli"/>
                </a:rPr>
                <a:t>quả</a:t>
              </a:r>
              <a:r>
                <a:rPr lang="en-US" sz="2400" dirty="0">
                  <a:solidFill>
                    <a:srgbClr val="000000"/>
                  </a:solidFill>
                  <a:latin typeface="Muli"/>
                </a:rPr>
                <a:t>, </a:t>
              </a:r>
              <a:r>
                <a:rPr lang="en-US" sz="2400" dirty="0" err="1">
                  <a:solidFill>
                    <a:srgbClr val="000000"/>
                  </a:solidFill>
                  <a:latin typeface="Muli"/>
                </a:rPr>
                <a:t>đưa</a:t>
              </a:r>
              <a:r>
                <a:rPr lang="en-US" sz="2400" dirty="0">
                  <a:solidFill>
                    <a:srgbClr val="000000"/>
                  </a:solidFill>
                  <a:latin typeface="Muli"/>
                </a:rPr>
                <a:t> </a:t>
              </a:r>
              <a:r>
                <a:rPr lang="en-US" sz="2400" dirty="0" err="1">
                  <a:solidFill>
                    <a:srgbClr val="000000"/>
                  </a:solidFill>
                  <a:latin typeface="Muli"/>
                </a:rPr>
                <a:t>ra</a:t>
              </a:r>
              <a:r>
                <a:rPr lang="en-US" sz="2400" dirty="0">
                  <a:solidFill>
                    <a:srgbClr val="000000"/>
                  </a:solidFill>
                  <a:latin typeface="Muli"/>
                </a:rPr>
                <a:t> </a:t>
              </a:r>
              <a:r>
                <a:rPr lang="en-US" sz="2400" dirty="0" err="1">
                  <a:solidFill>
                    <a:srgbClr val="000000"/>
                  </a:solidFill>
                  <a:latin typeface="Muli"/>
                </a:rPr>
                <a:t>nhận</a:t>
              </a:r>
              <a:r>
                <a:rPr lang="en-US" sz="2400" dirty="0">
                  <a:solidFill>
                    <a:srgbClr val="000000"/>
                  </a:solidFill>
                  <a:latin typeface="Muli"/>
                </a:rPr>
                <a:t> </a:t>
              </a:r>
              <a:r>
                <a:rPr lang="en-US" sz="2400" dirty="0" err="1">
                  <a:solidFill>
                    <a:srgbClr val="000000"/>
                  </a:solidFill>
                  <a:latin typeface="Muli"/>
                </a:rPr>
                <a:t>xét</a:t>
              </a:r>
              <a:endParaRPr lang="en-US" sz="2400" dirty="0">
                <a:solidFill>
                  <a:srgbClr val="000000"/>
                </a:solidFill>
                <a:latin typeface="Muli"/>
              </a:endParaRPr>
            </a:p>
          </p:txBody>
        </p:sp>
      </p:grpSp>
      <p:sp>
        <p:nvSpPr>
          <p:cNvPr id="15" name="TextBox 15"/>
          <p:cNvSpPr txBox="1"/>
          <p:nvPr/>
        </p:nvSpPr>
        <p:spPr>
          <a:xfrm>
            <a:off x="1028700" y="1038225"/>
            <a:ext cx="9182100" cy="1241622"/>
          </a:xfrm>
          <a:prstGeom prst="rect">
            <a:avLst/>
          </a:prstGeom>
        </p:spPr>
        <p:txBody>
          <a:bodyPr wrap="square" lIns="0" tIns="0" rIns="0" bIns="0" rtlCol="0" anchor="t">
            <a:spAutoFit/>
          </a:bodyPr>
          <a:lstStyle/>
          <a:p>
            <a:pPr>
              <a:lnSpc>
                <a:spcPts val="10199"/>
              </a:lnSpc>
              <a:spcBef>
                <a:spcPct val="0"/>
              </a:spcBef>
            </a:pPr>
            <a:r>
              <a:rPr lang="en-US" sz="8499" spc="-84" dirty="0" err="1">
                <a:solidFill>
                  <a:srgbClr val="000000"/>
                </a:solidFill>
                <a:latin typeface="Muli Bold"/>
              </a:rPr>
              <a:t>Nội</a:t>
            </a:r>
            <a:r>
              <a:rPr lang="en-US" sz="8499" spc="-84" dirty="0">
                <a:solidFill>
                  <a:srgbClr val="000000"/>
                </a:solidFill>
                <a:latin typeface="Muli Bold"/>
              </a:rPr>
              <a:t> Dung</a:t>
            </a:r>
          </a:p>
        </p:txBody>
      </p:sp>
      <p:grpSp>
        <p:nvGrpSpPr>
          <p:cNvPr id="17" name="Group 17"/>
          <p:cNvGrpSpPr/>
          <p:nvPr/>
        </p:nvGrpSpPr>
        <p:grpSpPr>
          <a:xfrm>
            <a:off x="1031805" y="8198352"/>
            <a:ext cx="380203" cy="329258"/>
            <a:chOff x="0" y="0"/>
            <a:chExt cx="3619627" cy="3134614"/>
          </a:xfrm>
        </p:grpSpPr>
        <p:sp>
          <p:nvSpPr>
            <p:cNvPr id="18" name="Freeform 1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19" name="Group 19"/>
          <p:cNvGrpSpPr/>
          <p:nvPr/>
        </p:nvGrpSpPr>
        <p:grpSpPr>
          <a:xfrm>
            <a:off x="5317258" y="8198352"/>
            <a:ext cx="380203" cy="329258"/>
            <a:chOff x="0" y="0"/>
            <a:chExt cx="3619627" cy="3134614"/>
          </a:xfrm>
        </p:grpSpPr>
        <p:sp>
          <p:nvSpPr>
            <p:cNvPr id="20" name="Freeform 2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21" name="Group 21"/>
          <p:cNvGrpSpPr/>
          <p:nvPr/>
        </p:nvGrpSpPr>
        <p:grpSpPr>
          <a:xfrm>
            <a:off x="9605817" y="8217402"/>
            <a:ext cx="380203" cy="329258"/>
            <a:chOff x="0" y="0"/>
            <a:chExt cx="3619627" cy="3134614"/>
          </a:xfrm>
        </p:grpSpPr>
        <p:sp>
          <p:nvSpPr>
            <p:cNvPr id="22" name="Freeform 2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23" name="Group 23"/>
          <p:cNvGrpSpPr/>
          <p:nvPr/>
        </p:nvGrpSpPr>
        <p:grpSpPr>
          <a:xfrm>
            <a:off x="13894375" y="8198352"/>
            <a:ext cx="380203" cy="329258"/>
            <a:chOff x="0" y="0"/>
            <a:chExt cx="3619627" cy="3134614"/>
          </a:xfrm>
        </p:grpSpPr>
        <p:sp>
          <p:nvSpPr>
            <p:cNvPr id="24" name="Freeform 2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25" name="Group 25"/>
          <p:cNvGrpSpPr/>
          <p:nvPr/>
        </p:nvGrpSpPr>
        <p:grpSpPr>
          <a:xfrm>
            <a:off x="16799111" y="2687862"/>
            <a:ext cx="2977778" cy="2578770"/>
            <a:chOff x="0" y="0"/>
            <a:chExt cx="3619627" cy="3134614"/>
          </a:xfrm>
        </p:grpSpPr>
        <p:sp>
          <p:nvSpPr>
            <p:cNvPr id="26" name="Freeform 2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27" name="Group 27"/>
          <p:cNvGrpSpPr/>
          <p:nvPr/>
        </p:nvGrpSpPr>
        <p:grpSpPr>
          <a:xfrm>
            <a:off x="13660090" y="-135282"/>
            <a:ext cx="4201515" cy="3638531"/>
            <a:chOff x="0" y="0"/>
            <a:chExt cx="3619627" cy="3134614"/>
          </a:xfrm>
        </p:grpSpPr>
        <p:sp>
          <p:nvSpPr>
            <p:cNvPr id="28" name="Freeform 2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29" name="Group 29"/>
          <p:cNvGrpSpPr/>
          <p:nvPr/>
        </p:nvGrpSpPr>
        <p:grpSpPr>
          <a:xfrm>
            <a:off x="13243939" y="-956153"/>
            <a:ext cx="2481390" cy="2148895"/>
            <a:chOff x="0" y="0"/>
            <a:chExt cx="3619627" cy="3134614"/>
          </a:xfrm>
        </p:grpSpPr>
        <p:sp>
          <p:nvSpPr>
            <p:cNvPr id="30" name="Freeform 3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grpSp>
        <p:nvGrpSpPr>
          <p:cNvPr id="31" name="Group 3">
            <a:extLst>
              <a:ext uri="{FF2B5EF4-FFF2-40B4-BE49-F238E27FC236}">
                <a16:creationId xmlns:a16="http://schemas.microsoft.com/office/drawing/2014/main" id="{35EDDF27-831F-0595-5D9B-37AE80D5EF24}"/>
              </a:ext>
            </a:extLst>
          </p:cNvPr>
          <p:cNvGrpSpPr/>
          <p:nvPr/>
        </p:nvGrpSpPr>
        <p:grpSpPr>
          <a:xfrm>
            <a:off x="996616" y="6418387"/>
            <a:ext cx="3364925" cy="1516763"/>
            <a:chOff x="0" y="9525"/>
            <a:chExt cx="4486566" cy="2022351"/>
          </a:xfrm>
        </p:grpSpPr>
        <p:sp>
          <p:nvSpPr>
            <p:cNvPr id="32" name="TextBox 4">
              <a:extLst>
                <a:ext uri="{FF2B5EF4-FFF2-40B4-BE49-F238E27FC236}">
                  <a16:creationId xmlns:a16="http://schemas.microsoft.com/office/drawing/2014/main" id="{89E41B56-9BC4-E3A0-C160-92AF82C73A49}"/>
                </a:ext>
              </a:extLst>
            </p:cNvPr>
            <p:cNvSpPr txBox="1"/>
            <p:nvPr/>
          </p:nvSpPr>
          <p:spPr>
            <a:xfrm>
              <a:off x="0" y="9525"/>
              <a:ext cx="4486566" cy="735244"/>
            </a:xfrm>
            <a:prstGeom prst="rect">
              <a:avLst/>
            </a:prstGeom>
          </p:spPr>
          <p:txBody>
            <a:bodyPr lIns="0" tIns="0" rIns="0" bIns="0" rtlCol="0" anchor="t">
              <a:spAutoFit/>
            </a:bodyPr>
            <a:lstStyle/>
            <a:p>
              <a:pPr marL="0" lvl="0" indent="0">
                <a:lnSpc>
                  <a:spcPts val="4320"/>
                </a:lnSpc>
                <a:spcBef>
                  <a:spcPct val="0"/>
                </a:spcBef>
              </a:pPr>
              <a:r>
                <a:rPr lang="en-US" sz="3600" dirty="0" err="1">
                  <a:solidFill>
                    <a:srgbClr val="00A181"/>
                  </a:solidFill>
                  <a:latin typeface="Muli Bold"/>
                </a:rPr>
                <a:t>Tổng</a:t>
              </a:r>
              <a:r>
                <a:rPr lang="en-US" sz="3600" dirty="0">
                  <a:solidFill>
                    <a:srgbClr val="00A181"/>
                  </a:solidFill>
                  <a:latin typeface="Muli Bold"/>
                </a:rPr>
                <a:t> </a:t>
              </a:r>
              <a:r>
                <a:rPr lang="en-US" sz="3600" dirty="0" err="1">
                  <a:solidFill>
                    <a:srgbClr val="00A181"/>
                  </a:solidFill>
                  <a:latin typeface="Muli Bold"/>
                </a:rPr>
                <a:t>quan</a:t>
              </a:r>
              <a:endParaRPr lang="en-US" sz="3600" dirty="0">
                <a:solidFill>
                  <a:srgbClr val="00A181"/>
                </a:solidFill>
                <a:latin typeface="Muli Bold"/>
              </a:endParaRPr>
            </a:p>
          </p:txBody>
        </p:sp>
        <p:sp>
          <p:nvSpPr>
            <p:cNvPr id="33" name="TextBox 5">
              <a:extLst>
                <a:ext uri="{FF2B5EF4-FFF2-40B4-BE49-F238E27FC236}">
                  <a16:creationId xmlns:a16="http://schemas.microsoft.com/office/drawing/2014/main" id="{893AE12B-AA7E-CEEB-8237-1E357E4A8C5B}"/>
                </a:ext>
              </a:extLst>
            </p:cNvPr>
            <p:cNvSpPr txBox="1"/>
            <p:nvPr/>
          </p:nvSpPr>
          <p:spPr>
            <a:xfrm>
              <a:off x="0" y="1074349"/>
              <a:ext cx="4486566" cy="957527"/>
            </a:xfrm>
            <a:prstGeom prst="rect">
              <a:avLst/>
            </a:prstGeom>
          </p:spPr>
          <p:txBody>
            <a:bodyPr lIns="0" tIns="0" rIns="0" bIns="0" rtlCol="0" anchor="t">
              <a:spAutoFit/>
            </a:bodyPr>
            <a:lstStyle/>
            <a:p>
              <a:pPr marL="0" lvl="0" indent="0" algn="ctr">
                <a:lnSpc>
                  <a:spcPts val="2800"/>
                </a:lnSpc>
                <a:spcBef>
                  <a:spcPct val="0"/>
                </a:spcBef>
              </a:pPr>
              <a:r>
                <a:rPr lang="en-US" sz="2400" dirty="0" err="1">
                  <a:solidFill>
                    <a:srgbClr val="000000"/>
                  </a:solidFill>
                  <a:latin typeface="Muli"/>
                </a:rPr>
                <a:t>Trình</a:t>
              </a:r>
              <a:r>
                <a:rPr lang="en-US" sz="2400" dirty="0">
                  <a:solidFill>
                    <a:srgbClr val="000000"/>
                  </a:solidFill>
                  <a:latin typeface="Muli"/>
                </a:rPr>
                <a:t> </a:t>
              </a:r>
              <a:r>
                <a:rPr lang="en-US" sz="2400" dirty="0" err="1">
                  <a:solidFill>
                    <a:srgbClr val="000000"/>
                  </a:solidFill>
                  <a:latin typeface="Muli"/>
                </a:rPr>
                <a:t>bày</a:t>
              </a:r>
              <a:r>
                <a:rPr lang="en-US" sz="2400" dirty="0">
                  <a:solidFill>
                    <a:srgbClr val="000000"/>
                  </a:solidFill>
                  <a:latin typeface="Muli"/>
                </a:rPr>
                <a:t> </a:t>
              </a:r>
              <a:r>
                <a:rPr lang="en-US" sz="2400" dirty="0" err="1">
                  <a:solidFill>
                    <a:srgbClr val="000000"/>
                  </a:solidFill>
                  <a:latin typeface="Muli"/>
                </a:rPr>
                <a:t>lý</a:t>
              </a:r>
              <a:r>
                <a:rPr lang="en-US" sz="2400" dirty="0">
                  <a:solidFill>
                    <a:srgbClr val="000000"/>
                  </a:solidFill>
                  <a:latin typeface="Muli"/>
                </a:rPr>
                <a:t> do , </a:t>
              </a:r>
              <a:r>
                <a:rPr lang="en-US" sz="2400" dirty="0" err="1">
                  <a:solidFill>
                    <a:srgbClr val="000000"/>
                  </a:solidFill>
                  <a:latin typeface="Muli"/>
                </a:rPr>
                <a:t>mục</a:t>
              </a:r>
              <a:r>
                <a:rPr lang="en-US" sz="2400" dirty="0">
                  <a:solidFill>
                    <a:srgbClr val="000000"/>
                  </a:solidFill>
                  <a:latin typeface="Muli"/>
                </a:rPr>
                <a:t> </a:t>
              </a:r>
              <a:r>
                <a:rPr lang="en-US" sz="2400" dirty="0" err="1">
                  <a:solidFill>
                    <a:srgbClr val="000000"/>
                  </a:solidFill>
                  <a:latin typeface="Muli"/>
                </a:rPr>
                <a:t>đích</a:t>
              </a:r>
              <a:r>
                <a:rPr lang="en-US" sz="2400" dirty="0">
                  <a:solidFill>
                    <a:srgbClr val="000000"/>
                  </a:solidFill>
                  <a:latin typeface="Muli"/>
                </a:rPr>
                <a:t> </a:t>
              </a:r>
              <a:r>
                <a:rPr lang="en-US" sz="2400" dirty="0" err="1">
                  <a:solidFill>
                    <a:srgbClr val="000000"/>
                  </a:solidFill>
                  <a:latin typeface="Muli"/>
                </a:rPr>
                <a:t>chọn</a:t>
              </a:r>
              <a:r>
                <a:rPr lang="en-US" sz="2400" dirty="0">
                  <a:solidFill>
                    <a:srgbClr val="000000"/>
                  </a:solidFill>
                  <a:latin typeface="Muli"/>
                </a:rPr>
                <a:t> </a:t>
              </a:r>
              <a:r>
                <a:rPr lang="en-US" sz="2400" dirty="0" err="1">
                  <a:solidFill>
                    <a:srgbClr val="000000"/>
                  </a:solidFill>
                  <a:latin typeface="Muli"/>
                </a:rPr>
                <a:t>đề</a:t>
              </a:r>
              <a:r>
                <a:rPr lang="en-US" sz="2400" dirty="0">
                  <a:solidFill>
                    <a:srgbClr val="000000"/>
                  </a:solidFill>
                  <a:latin typeface="Muli"/>
                </a:rPr>
                <a:t> </a:t>
              </a:r>
              <a:r>
                <a:rPr lang="en-US" sz="2400" dirty="0" err="1">
                  <a:solidFill>
                    <a:srgbClr val="000000"/>
                  </a:solidFill>
                  <a:latin typeface="Muli"/>
                </a:rPr>
                <a:t>tài</a:t>
              </a:r>
              <a:endParaRPr lang="en-US" sz="2400" dirty="0">
                <a:solidFill>
                  <a:srgbClr val="000000"/>
                </a:solidFill>
                <a:latin typeface="Muli"/>
              </a:endParaRPr>
            </a:p>
          </p:txBody>
        </p:sp>
      </p:grpSp>
      <p:sp>
        <p:nvSpPr>
          <p:cNvPr id="34" name="TextBox 4">
            <a:extLst>
              <a:ext uri="{FF2B5EF4-FFF2-40B4-BE49-F238E27FC236}">
                <a16:creationId xmlns:a16="http://schemas.microsoft.com/office/drawing/2014/main" id="{107CE3AF-F3F2-BDF6-F6B4-D8E1CC9E09B6}"/>
              </a:ext>
            </a:extLst>
          </p:cNvPr>
          <p:cNvSpPr txBox="1"/>
          <p:nvPr/>
        </p:nvSpPr>
        <p:spPr>
          <a:xfrm>
            <a:off x="-9259002" y="971550"/>
            <a:ext cx="14766361" cy="1293175"/>
          </a:xfrm>
          <a:prstGeom prst="rect">
            <a:avLst/>
          </a:prstGeom>
        </p:spPr>
        <p:txBody>
          <a:bodyPr lIns="0" tIns="0" rIns="0" bIns="0" rtlCol="0" anchor="t">
            <a:spAutoFit/>
          </a:bodyPr>
          <a:lstStyle/>
          <a:p>
            <a:pPr>
              <a:lnSpc>
                <a:spcPts val="10790"/>
              </a:lnSpc>
            </a:pPr>
            <a:r>
              <a:rPr lang="en-US" sz="8300" dirty="0" err="1">
                <a:solidFill>
                  <a:srgbClr val="A4E473"/>
                </a:solidFill>
                <a:latin typeface="Muli Bold"/>
              </a:rPr>
              <a:t>Tổng</a:t>
            </a:r>
            <a:r>
              <a:rPr lang="en-US" sz="8300" dirty="0">
                <a:solidFill>
                  <a:srgbClr val="A4E473"/>
                </a:solidFill>
                <a:latin typeface="Muli Bold"/>
              </a:rPr>
              <a:t> </a:t>
            </a:r>
            <a:r>
              <a:rPr lang="en-US" sz="8300" dirty="0" err="1">
                <a:solidFill>
                  <a:srgbClr val="A4E473"/>
                </a:solidFill>
                <a:latin typeface="Muli Bold"/>
              </a:rPr>
              <a:t>quan</a:t>
            </a:r>
            <a:r>
              <a:rPr lang="en-US" sz="8300" dirty="0">
                <a:solidFill>
                  <a:srgbClr val="A4E473"/>
                </a:solidFill>
                <a:latin typeface="Muli Bold"/>
              </a:rPr>
              <a:t> </a:t>
            </a:r>
            <a:r>
              <a:rPr lang="en-US" sz="8300" dirty="0" err="1">
                <a:solidFill>
                  <a:srgbClr val="A4E473"/>
                </a:solidFill>
                <a:latin typeface="Muli Bold"/>
              </a:rPr>
              <a:t>đề</a:t>
            </a:r>
            <a:r>
              <a:rPr lang="en-US" sz="8300" dirty="0">
                <a:solidFill>
                  <a:srgbClr val="A4E473"/>
                </a:solidFill>
                <a:latin typeface="Muli Bold"/>
              </a:rPr>
              <a:t> </a:t>
            </a:r>
            <a:r>
              <a:rPr lang="en-US" sz="8300" dirty="0" err="1">
                <a:solidFill>
                  <a:srgbClr val="A4E473"/>
                </a:solidFill>
                <a:latin typeface="Muli Bold"/>
              </a:rPr>
              <a:t>tài</a:t>
            </a:r>
            <a:endParaRPr lang="en-US" sz="8300" dirty="0">
              <a:solidFill>
                <a:srgbClr val="A4E473"/>
              </a:solidFill>
              <a:latin typeface="Muli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left)">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fade">
                                      <p:cBhvr>
                                        <p:cTn id="15" dur="500"/>
                                        <p:tgtEl>
                                          <p:spTgt spid="31"/>
                                        </p:tgtEl>
                                      </p:cBhvr>
                                    </p:animEffect>
                                    <p:anim calcmode="lin" valueType="num">
                                      <p:cBhvr>
                                        <p:cTn id="16" dur="500" fill="hold"/>
                                        <p:tgtEl>
                                          <p:spTgt spid="31"/>
                                        </p:tgtEl>
                                        <p:attrNameLst>
                                          <p:attrName>ppt_x</p:attrName>
                                        </p:attrNameLst>
                                      </p:cBhvr>
                                      <p:tavLst>
                                        <p:tav tm="0">
                                          <p:val>
                                            <p:strVal val="#ppt_x"/>
                                          </p:val>
                                        </p:tav>
                                        <p:tav tm="100000">
                                          <p:val>
                                            <p:strVal val="#ppt_x"/>
                                          </p:val>
                                        </p:tav>
                                      </p:tavLst>
                                    </p:anim>
                                    <p:anim calcmode="lin" valueType="num">
                                      <p:cBhvr>
                                        <p:cTn id="17" dur="500" fill="hold"/>
                                        <p:tgtEl>
                                          <p:spTgt spid="31"/>
                                        </p:tgtEl>
                                        <p:attrNameLst>
                                          <p:attrName>ppt_y</p:attrName>
                                        </p:attrNameLst>
                                      </p:cBhvr>
                                      <p:tavLst>
                                        <p:tav tm="0">
                                          <p:val>
                                            <p:strVal val="#ppt_y+.1"/>
                                          </p:val>
                                        </p:tav>
                                        <p:tav tm="100000">
                                          <p:val>
                                            <p:strVal val="#ppt_y"/>
                                          </p:val>
                                        </p:tav>
                                      </p:tavLst>
                                    </p:anim>
                                  </p:childTnLst>
                                </p:cTn>
                              </p:par>
                            </p:childTnLst>
                          </p:cTn>
                        </p:par>
                        <p:par>
                          <p:cTn id="18" fill="hold">
                            <p:stCondLst>
                              <p:cond delay="500"/>
                            </p:stCondLst>
                            <p:childTnLst>
                              <p:par>
                                <p:cTn id="19" presetID="22" presetClass="entr" presetSubtype="8" fill="hold" nodeType="after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wipe(left)">
                                      <p:cBhvr>
                                        <p:cTn id="21" dur="500"/>
                                        <p:tgtEl>
                                          <p:spTgt spid="19"/>
                                        </p:tgtEl>
                                      </p:cBhvr>
                                    </p:animEffect>
                                  </p:childTnLst>
                                </p:cTn>
                              </p:par>
                              <p:par>
                                <p:cTn id="22" presetID="42"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anim calcmode="lin" valueType="num">
                                      <p:cBhvr>
                                        <p:cTn id="25" dur="500" fill="hold"/>
                                        <p:tgtEl>
                                          <p:spTgt spid="3"/>
                                        </p:tgtEl>
                                        <p:attrNameLst>
                                          <p:attrName>ppt_x</p:attrName>
                                        </p:attrNameLst>
                                      </p:cBhvr>
                                      <p:tavLst>
                                        <p:tav tm="0">
                                          <p:val>
                                            <p:strVal val="#ppt_x"/>
                                          </p:val>
                                        </p:tav>
                                        <p:tav tm="100000">
                                          <p:val>
                                            <p:strVal val="#ppt_x"/>
                                          </p:val>
                                        </p:tav>
                                      </p:tavLst>
                                    </p:anim>
                                    <p:anim calcmode="lin" valueType="num">
                                      <p:cBhvr>
                                        <p:cTn id="26" dur="500" fill="hold"/>
                                        <p:tgtEl>
                                          <p:spTgt spid="3"/>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22" presetClass="entr" presetSubtype="8" fill="hold" nodeType="after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wipe(left)">
                                      <p:cBhvr>
                                        <p:cTn id="30" dur="500"/>
                                        <p:tgtEl>
                                          <p:spTgt spid="21"/>
                                        </p:tgtEl>
                                      </p:cBhvr>
                                    </p:animEffect>
                                  </p:childTnLst>
                                </p:cTn>
                              </p:par>
                              <p:par>
                                <p:cTn id="31" presetID="42" presetClass="entr" presetSubtype="0" fill="hold"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anim calcmode="lin" valueType="num">
                                      <p:cBhvr>
                                        <p:cTn id="34" dur="500" fill="hold"/>
                                        <p:tgtEl>
                                          <p:spTgt spid="6"/>
                                        </p:tgtEl>
                                        <p:attrNameLst>
                                          <p:attrName>ppt_x</p:attrName>
                                        </p:attrNameLst>
                                      </p:cBhvr>
                                      <p:tavLst>
                                        <p:tav tm="0">
                                          <p:val>
                                            <p:strVal val="#ppt_x"/>
                                          </p:val>
                                        </p:tav>
                                        <p:tav tm="100000">
                                          <p:val>
                                            <p:strVal val="#ppt_x"/>
                                          </p:val>
                                        </p:tav>
                                      </p:tavLst>
                                    </p:anim>
                                    <p:anim calcmode="lin" valueType="num">
                                      <p:cBhvr>
                                        <p:cTn id="35" dur="500" fill="hold"/>
                                        <p:tgtEl>
                                          <p:spTgt spid="6"/>
                                        </p:tgtEl>
                                        <p:attrNameLst>
                                          <p:attrName>ppt_y</p:attrName>
                                        </p:attrNameLst>
                                      </p:cBhvr>
                                      <p:tavLst>
                                        <p:tav tm="0">
                                          <p:val>
                                            <p:strVal val="#ppt_y+.1"/>
                                          </p:val>
                                        </p:tav>
                                        <p:tav tm="100000">
                                          <p:val>
                                            <p:strVal val="#ppt_y"/>
                                          </p:val>
                                        </p:tav>
                                      </p:tavLst>
                                    </p:anim>
                                  </p:childTnLst>
                                </p:cTn>
                              </p:par>
                            </p:childTnLst>
                          </p:cTn>
                        </p:par>
                        <p:par>
                          <p:cTn id="36" fill="hold">
                            <p:stCondLst>
                              <p:cond delay="1500"/>
                            </p:stCondLst>
                            <p:childTnLst>
                              <p:par>
                                <p:cTn id="37" presetID="22" presetClass="entr" presetSubtype="8" fill="hold"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wipe(left)">
                                      <p:cBhvr>
                                        <p:cTn id="39" dur="500"/>
                                        <p:tgtEl>
                                          <p:spTgt spid="23"/>
                                        </p:tgtEl>
                                      </p:cBhvr>
                                    </p:animEffect>
                                  </p:childTnLst>
                                </p:cTn>
                              </p:par>
                              <p:par>
                                <p:cTn id="40" presetID="42" presetClass="entr" presetSubtype="0" fill="hold"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anim calcmode="lin" valueType="num">
                                      <p:cBhvr>
                                        <p:cTn id="43" dur="500" fill="hold"/>
                                        <p:tgtEl>
                                          <p:spTgt spid="9"/>
                                        </p:tgtEl>
                                        <p:attrNameLst>
                                          <p:attrName>ppt_x</p:attrName>
                                        </p:attrNameLst>
                                      </p:cBhvr>
                                      <p:tavLst>
                                        <p:tav tm="0">
                                          <p:val>
                                            <p:strVal val="#ppt_x"/>
                                          </p:val>
                                        </p:tav>
                                        <p:tav tm="100000">
                                          <p:val>
                                            <p:strVal val="#ppt_x"/>
                                          </p:val>
                                        </p:tav>
                                      </p:tavLst>
                                    </p:anim>
                                    <p:anim calcmode="lin" valueType="num">
                                      <p:cBhvr>
                                        <p:cTn id="44"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4" name="TextBox 4"/>
          <p:cNvSpPr txBox="1"/>
          <p:nvPr/>
        </p:nvSpPr>
        <p:spPr>
          <a:xfrm>
            <a:off x="1028700" y="971550"/>
            <a:ext cx="14766361" cy="1293175"/>
          </a:xfrm>
          <a:prstGeom prst="rect">
            <a:avLst/>
          </a:prstGeom>
        </p:spPr>
        <p:txBody>
          <a:bodyPr lIns="0" tIns="0" rIns="0" bIns="0" rtlCol="0" anchor="t">
            <a:spAutoFit/>
          </a:bodyPr>
          <a:lstStyle/>
          <a:p>
            <a:pPr>
              <a:lnSpc>
                <a:spcPts val="10790"/>
              </a:lnSpc>
            </a:pPr>
            <a:r>
              <a:rPr lang="en-US" sz="8300" dirty="0" err="1">
                <a:solidFill>
                  <a:srgbClr val="A4E473"/>
                </a:solidFill>
                <a:latin typeface="Muli Bold"/>
              </a:rPr>
              <a:t>Tổng</a:t>
            </a:r>
            <a:r>
              <a:rPr lang="en-US" sz="8300" dirty="0">
                <a:solidFill>
                  <a:srgbClr val="A4E473"/>
                </a:solidFill>
                <a:latin typeface="Muli Bold"/>
              </a:rPr>
              <a:t> </a:t>
            </a:r>
            <a:r>
              <a:rPr lang="en-US" sz="8300" dirty="0" err="1">
                <a:solidFill>
                  <a:srgbClr val="A4E473"/>
                </a:solidFill>
                <a:latin typeface="Muli Bold"/>
              </a:rPr>
              <a:t>quan</a:t>
            </a:r>
            <a:r>
              <a:rPr lang="en-US" sz="8300" dirty="0">
                <a:solidFill>
                  <a:srgbClr val="A4E473"/>
                </a:solidFill>
                <a:latin typeface="Muli Bold"/>
              </a:rPr>
              <a:t> </a:t>
            </a:r>
            <a:r>
              <a:rPr lang="en-US" sz="8300" dirty="0" err="1">
                <a:solidFill>
                  <a:srgbClr val="A4E473"/>
                </a:solidFill>
                <a:latin typeface="Muli Bold"/>
              </a:rPr>
              <a:t>đề</a:t>
            </a:r>
            <a:r>
              <a:rPr lang="en-US" sz="8300" dirty="0">
                <a:solidFill>
                  <a:srgbClr val="A4E473"/>
                </a:solidFill>
                <a:latin typeface="Muli Bold"/>
              </a:rPr>
              <a:t> </a:t>
            </a:r>
            <a:r>
              <a:rPr lang="en-US" sz="8300" dirty="0" err="1">
                <a:solidFill>
                  <a:srgbClr val="A4E473"/>
                </a:solidFill>
                <a:latin typeface="Muli Bold"/>
              </a:rPr>
              <a:t>tài</a:t>
            </a:r>
            <a:endParaRPr lang="en-US" sz="8300" dirty="0">
              <a:solidFill>
                <a:srgbClr val="A4E473"/>
              </a:solidFill>
              <a:latin typeface="Muli Bold"/>
            </a:endParaRPr>
          </a:p>
        </p:txBody>
      </p:sp>
      <p:grpSp>
        <p:nvGrpSpPr>
          <p:cNvPr id="6" name="Group 6"/>
          <p:cNvGrpSpPr/>
          <p:nvPr/>
        </p:nvGrpSpPr>
        <p:grpSpPr>
          <a:xfrm>
            <a:off x="-3563094" y="6077994"/>
            <a:ext cx="6383425" cy="5528076"/>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8" name="Group 8"/>
          <p:cNvGrpSpPr/>
          <p:nvPr/>
        </p:nvGrpSpPr>
        <p:grpSpPr>
          <a:xfrm>
            <a:off x="1671665" y="7004492"/>
            <a:ext cx="3034530" cy="2627917"/>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txBody>
            <a:bodyPr/>
            <a:lstStyle/>
            <a:p>
              <a:endParaRPr lang="en-US"/>
            </a:p>
          </p:txBody>
        </p:sp>
      </p:grpSp>
      <p:grpSp>
        <p:nvGrpSpPr>
          <p:cNvPr id="10" name="Group 10"/>
          <p:cNvGrpSpPr/>
          <p:nvPr/>
        </p:nvGrpSpPr>
        <p:grpSpPr>
          <a:xfrm>
            <a:off x="4053492" y="8956750"/>
            <a:ext cx="2141618" cy="1854652"/>
            <a:chOff x="0" y="0"/>
            <a:chExt cx="3619627" cy="3134614"/>
          </a:xfrm>
        </p:grpSpPr>
        <p:sp>
          <p:nvSpPr>
            <p:cNvPr id="11" name="Freeform 11"/>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sp>
        <p:nvSpPr>
          <p:cNvPr id="12" name="TextBox 3">
            <a:extLst>
              <a:ext uri="{FF2B5EF4-FFF2-40B4-BE49-F238E27FC236}">
                <a16:creationId xmlns:a16="http://schemas.microsoft.com/office/drawing/2014/main" id="{D26B6D71-3F8C-E403-3E65-789A4E80641A}"/>
              </a:ext>
            </a:extLst>
          </p:cNvPr>
          <p:cNvSpPr txBox="1"/>
          <p:nvPr/>
        </p:nvSpPr>
        <p:spPr>
          <a:xfrm>
            <a:off x="1012658" y="2700122"/>
            <a:ext cx="14766361" cy="551433"/>
          </a:xfrm>
          <a:prstGeom prst="rect">
            <a:avLst/>
          </a:prstGeom>
        </p:spPr>
        <p:txBody>
          <a:bodyPr lIns="0" tIns="0" rIns="0" bIns="0" rtlCol="0" anchor="t">
            <a:spAutoFit/>
          </a:bodyPr>
          <a:lstStyle/>
          <a:p>
            <a:pPr>
              <a:lnSpc>
                <a:spcPts val="4320"/>
              </a:lnSpc>
              <a:spcBef>
                <a:spcPct val="0"/>
              </a:spcBef>
            </a:pPr>
            <a:r>
              <a:rPr lang="en-US" sz="3600" dirty="0" err="1">
                <a:solidFill>
                  <a:srgbClr val="F4F4F4"/>
                </a:solidFill>
                <a:latin typeface="Muli Bold"/>
              </a:rPr>
              <a:t>Hệ</a:t>
            </a:r>
            <a:r>
              <a:rPr lang="en-US" sz="3600" dirty="0">
                <a:solidFill>
                  <a:srgbClr val="F4F4F4"/>
                </a:solidFill>
                <a:latin typeface="Muli Bold"/>
              </a:rPr>
              <a:t> </a:t>
            </a:r>
            <a:r>
              <a:rPr lang="en-US" sz="3600" dirty="0" err="1">
                <a:solidFill>
                  <a:srgbClr val="F4F4F4"/>
                </a:solidFill>
                <a:latin typeface="Muli Bold"/>
              </a:rPr>
              <a:t>thống</a:t>
            </a:r>
            <a:r>
              <a:rPr lang="en-US" sz="3600" dirty="0">
                <a:solidFill>
                  <a:srgbClr val="F4F4F4"/>
                </a:solidFill>
                <a:latin typeface="Muli Bold"/>
              </a:rPr>
              <a:t> </a:t>
            </a:r>
            <a:r>
              <a:rPr lang="en-US" sz="3600" dirty="0" err="1">
                <a:solidFill>
                  <a:srgbClr val="F4F4F4"/>
                </a:solidFill>
                <a:latin typeface="Muli Bold"/>
              </a:rPr>
              <a:t>điểm</a:t>
            </a:r>
            <a:r>
              <a:rPr lang="en-US" sz="3600" dirty="0">
                <a:solidFill>
                  <a:srgbClr val="F4F4F4"/>
                </a:solidFill>
                <a:latin typeface="Muli Bold"/>
              </a:rPr>
              <a:t> </a:t>
            </a:r>
            <a:r>
              <a:rPr lang="en-US" sz="3600" dirty="0" err="1">
                <a:solidFill>
                  <a:srgbClr val="F4F4F4"/>
                </a:solidFill>
                <a:latin typeface="Muli Bold"/>
              </a:rPr>
              <a:t>danh</a:t>
            </a:r>
            <a:r>
              <a:rPr lang="en-US" sz="3600" dirty="0">
                <a:solidFill>
                  <a:srgbClr val="F4F4F4"/>
                </a:solidFill>
                <a:latin typeface="Muli Bold"/>
              </a:rPr>
              <a:t> </a:t>
            </a:r>
            <a:r>
              <a:rPr lang="en-US" sz="3600" dirty="0" err="1">
                <a:solidFill>
                  <a:srgbClr val="F4F4F4"/>
                </a:solidFill>
                <a:latin typeface="Muli Bold"/>
              </a:rPr>
              <a:t>bằng</a:t>
            </a:r>
            <a:r>
              <a:rPr lang="en-US" sz="3600" dirty="0">
                <a:solidFill>
                  <a:srgbClr val="F4F4F4"/>
                </a:solidFill>
                <a:latin typeface="Muli Bold"/>
              </a:rPr>
              <a:t> </a:t>
            </a:r>
            <a:r>
              <a:rPr lang="en-US" sz="3600" dirty="0" err="1">
                <a:solidFill>
                  <a:srgbClr val="F4F4F4"/>
                </a:solidFill>
                <a:latin typeface="Muli Bold"/>
              </a:rPr>
              <a:t>vân</a:t>
            </a:r>
            <a:r>
              <a:rPr lang="en-US" sz="3600" dirty="0">
                <a:solidFill>
                  <a:srgbClr val="F4F4F4"/>
                </a:solidFill>
                <a:latin typeface="Muli Bold"/>
              </a:rPr>
              <a:t> </a:t>
            </a:r>
            <a:r>
              <a:rPr lang="en-US" sz="3600" dirty="0" err="1">
                <a:solidFill>
                  <a:srgbClr val="F4F4F4"/>
                </a:solidFill>
                <a:latin typeface="Muli Bold"/>
              </a:rPr>
              <a:t>tay</a:t>
            </a:r>
            <a:endParaRPr lang="en-US" sz="3600" dirty="0">
              <a:solidFill>
                <a:srgbClr val="F4F4F4"/>
              </a:solidFill>
              <a:latin typeface="Muli Bold"/>
            </a:endParaRPr>
          </a:p>
        </p:txBody>
      </p:sp>
      <p:sp>
        <p:nvSpPr>
          <p:cNvPr id="2" name="Hộp Văn bản 1">
            <a:extLst>
              <a:ext uri="{FF2B5EF4-FFF2-40B4-BE49-F238E27FC236}">
                <a16:creationId xmlns:a16="http://schemas.microsoft.com/office/drawing/2014/main" id="{4FE827EA-5D4A-6282-E98F-7CBCA98D9DCA}"/>
              </a:ext>
            </a:extLst>
          </p:cNvPr>
          <p:cNvSpPr txBox="1"/>
          <p:nvPr/>
        </p:nvSpPr>
        <p:spPr>
          <a:xfrm>
            <a:off x="7543800" y="3787619"/>
            <a:ext cx="10489679" cy="3894592"/>
          </a:xfrm>
          <a:prstGeom prst="rect">
            <a:avLst/>
          </a:prstGeom>
          <a:noFill/>
        </p:spPr>
        <p:txBody>
          <a:bodyPr wrap="square">
            <a:spAutoFit/>
          </a:bodyPr>
          <a:lstStyle/>
          <a:p>
            <a:pPr marL="457200" indent="-457200" algn="just">
              <a:lnSpc>
                <a:spcPct val="150000"/>
              </a:lnSpc>
              <a:buFont typeface="Arial" panose="020B0604020202020204" pitchFamily="34" charset="0"/>
              <a:buChar char="•"/>
            </a:pPr>
            <a:r>
              <a:rPr lang="vi-VN" sz="2800" dirty="0">
                <a:solidFill>
                  <a:srgbClr val="F4F4F4"/>
                </a:solidFill>
                <a:latin typeface="Muli Bold"/>
              </a:rPr>
              <a:t>Hệ thống điểm danh bằng vân tay là một giải pháp hiệu quả cho quản lý thời gian làm việc và kiểm soát truy cập trong doanh nghiệp. </a:t>
            </a:r>
            <a:endParaRPr lang="en-US" sz="2800" dirty="0">
              <a:solidFill>
                <a:srgbClr val="F4F4F4"/>
              </a:solidFill>
              <a:latin typeface="Muli Bold"/>
            </a:endParaRPr>
          </a:p>
          <a:p>
            <a:pPr marL="457200" indent="-457200" algn="just">
              <a:lnSpc>
                <a:spcPct val="150000"/>
              </a:lnSpc>
              <a:buFont typeface="Arial" panose="020B0604020202020204" pitchFamily="34" charset="0"/>
              <a:buChar char="•"/>
            </a:pPr>
            <a:r>
              <a:rPr lang="vi-VN" sz="2800" dirty="0">
                <a:solidFill>
                  <a:srgbClr val="F4F4F4"/>
                </a:solidFill>
                <a:latin typeface="Muli Bold"/>
              </a:rPr>
              <a:t>Sử dụng công nghệ sinh trắc học, hệ thống này cho phép nhân viên điểm danh bằng cách đơn giản đưa vân tay lên cảm biến, tăng cường tính chính xác và tính tiện lợi. </a:t>
            </a:r>
            <a:endParaRPr lang="en-US" sz="2800" dirty="0">
              <a:solidFill>
                <a:srgbClr val="F4F4F4"/>
              </a:solidFill>
              <a:latin typeface="Muli Bold"/>
            </a:endParaRPr>
          </a:p>
        </p:txBody>
      </p:sp>
      <p:pic>
        <p:nvPicPr>
          <p:cNvPr id="3" name="Hình ảnh 2">
            <a:extLst>
              <a:ext uri="{FF2B5EF4-FFF2-40B4-BE49-F238E27FC236}">
                <a16:creationId xmlns:a16="http://schemas.microsoft.com/office/drawing/2014/main" id="{7A743D78-632A-15C3-0CE7-AA3E7C848142}"/>
              </a:ext>
            </a:extLst>
          </p:cNvPr>
          <p:cNvPicPr>
            <a:picLocks noChangeAspect="1"/>
          </p:cNvPicPr>
          <p:nvPr/>
        </p:nvPicPr>
        <p:blipFill>
          <a:blip r:embed="rId2"/>
          <a:stretch>
            <a:fillRect/>
          </a:stretch>
        </p:blipFill>
        <p:spPr>
          <a:xfrm>
            <a:off x="701507" y="3787619"/>
            <a:ext cx="6871125" cy="4580750"/>
          </a:xfrm>
          <a:prstGeom prst="rect">
            <a:avLst/>
          </a:prstGeom>
        </p:spPr>
      </p:pic>
      <p:sp>
        <p:nvSpPr>
          <p:cNvPr id="5" name="TextBox 3">
            <a:extLst>
              <a:ext uri="{FF2B5EF4-FFF2-40B4-BE49-F238E27FC236}">
                <a16:creationId xmlns:a16="http://schemas.microsoft.com/office/drawing/2014/main" id="{C311EFDA-9515-644D-3DAC-A44C7A6F97AE}"/>
              </a:ext>
            </a:extLst>
          </p:cNvPr>
          <p:cNvSpPr txBox="1"/>
          <p:nvPr/>
        </p:nvSpPr>
        <p:spPr>
          <a:xfrm>
            <a:off x="-16751320" y="2700122"/>
            <a:ext cx="15446542" cy="1102866"/>
          </a:xfrm>
          <a:prstGeom prst="rect">
            <a:avLst/>
          </a:prstGeom>
        </p:spPr>
        <p:txBody>
          <a:bodyPr wrap="square" lIns="0" tIns="0" rIns="0" bIns="0" rtlCol="0" anchor="t">
            <a:spAutoFit/>
          </a:bodyPr>
          <a:lstStyle/>
          <a:p>
            <a:pPr>
              <a:lnSpc>
                <a:spcPts val="4320"/>
              </a:lnSpc>
              <a:spcBef>
                <a:spcPct val="0"/>
              </a:spcBef>
            </a:pPr>
            <a:r>
              <a:rPr lang="vi-VN" sz="3600" dirty="0">
                <a:solidFill>
                  <a:srgbClr val="F4F4F4"/>
                </a:solidFill>
                <a:latin typeface="Muli Bold"/>
              </a:rPr>
              <a:t>Nhóm quyết định chọn đề tài "Thiết kế mô hình điểm danh sinh viên" để giải quyết nhu cầu quản lý nhân sự đa dạng. </a:t>
            </a:r>
            <a:endParaRPr lang="en-US" sz="3600" dirty="0">
              <a:solidFill>
                <a:srgbClr val="F4F4F4"/>
              </a:solidFill>
              <a:latin typeface="Muli Bold"/>
            </a:endParaRPr>
          </a:p>
        </p:txBody>
      </p:sp>
      <p:sp>
        <p:nvSpPr>
          <p:cNvPr id="13" name="Hộp Văn bản 12">
            <a:extLst>
              <a:ext uri="{FF2B5EF4-FFF2-40B4-BE49-F238E27FC236}">
                <a16:creationId xmlns:a16="http://schemas.microsoft.com/office/drawing/2014/main" id="{584B7465-3169-6A61-4BCA-3E4A67297A47}"/>
              </a:ext>
            </a:extLst>
          </p:cNvPr>
          <p:cNvSpPr txBox="1"/>
          <p:nvPr/>
        </p:nvSpPr>
        <p:spPr>
          <a:xfrm>
            <a:off x="-16751320" y="4056776"/>
            <a:ext cx="9579142" cy="3351367"/>
          </a:xfrm>
          <a:prstGeom prst="rect">
            <a:avLst/>
          </a:prstGeom>
          <a:noFill/>
        </p:spPr>
        <p:txBody>
          <a:bodyPr wrap="square">
            <a:spAutoFit/>
          </a:bodyPr>
          <a:lstStyle/>
          <a:p>
            <a:pPr algn="just">
              <a:lnSpc>
                <a:spcPct val="150000"/>
              </a:lnSpc>
            </a:pPr>
            <a:r>
              <a:rPr lang="vi-VN" sz="2400" dirty="0">
                <a:solidFill>
                  <a:srgbClr val="F4F4F4"/>
                </a:solidFill>
                <a:latin typeface="Muli Bold"/>
              </a:rPr>
              <a:t>Trong đó, hình thức điểm danh bằng quét vân tay được ưu tiên lựa chọn do tính chuyên nghiệp, chính xác và thuận tiện.</a:t>
            </a:r>
            <a:endParaRPr lang="en-US" sz="2400" dirty="0">
              <a:solidFill>
                <a:srgbClr val="F4F4F4"/>
              </a:solidFill>
              <a:latin typeface="Muli Bold"/>
            </a:endParaRPr>
          </a:p>
          <a:p>
            <a:pPr algn="just">
              <a:lnSpc>
                <a:spcPct val="150000"/>
              </a:lnSpc>
            </a:pPr>
            <a:r>
              <a:rPr lang="vi-VN" sz="2400" kern="1200" dirty="0">
                <a:solidFill>
                  <a:srgbClr val="F4F4F4"/>
                </a:solidFill>
                <a:effectLst/>
                <a:latin typeface="Muli Bold" panose="020B0604020202020204" charset="0"/>
                <a:ea typeface="+mn-ea"/>
                <a:cs typeface="+mn-cs"/>
              </a:rPr>
              <a:t>Mô hình này sử dụng </a:t>
            </a:r>
            <a:r>
              <a:rPr lang="vi-VN" sz="2400" kern="1200" dirty="0" err="1">
                <a:solidFill>
                  <a:srgbClr val="F4F4F4"/>
                </a:solidFill>
                <a:effectLst/>
                <a:latin typeface="Muli Bold" panose="020B0604020202020204" charset="0"/>
                <a:ea typeface="+mn-ea"/>
                <a:cs typeface="+mn-cs"/>
              </a:rPr>
              <a:t>chip</a:t>
            </a:r>
            <a:r>
              <a:rPr lang="vi-VN" sz="2400" kern="1200" dirty="0">
                <a:solidFill>
                  <a:srgbClr val="F4F4F4"/>
                </a:solidFill>
                <a:effectLst/>
                <a:latin typeface="Muli Bold" panose="020B0604020202020204" charset="0"/>
                <a:ea typeface="+mn-ea"/>
                <a:cs typeface="+mn-cs"/>
              </a:rPr>
              <a:t> </a:t>
            </a:r>
            <a:r>
              <a:rPr lang="vi-VN" sz="2400" kern="1200" dirty="0" err="1">
                <a:solidFill>
                  <a:srgbClr val="F4F4F4"/>
                </a:solidFill>
                <a:effectLst/>
                <a:latin typeface="Muli Bold" panose="020B0604020202020204" charset="0"/>
                <a:ea typeface="+mn-ea"/>
                <a:cs typeface="+mn-cs"/>
              </a:rPr>
              <a:t>module</a:t>
            </a:r>
            <a:r>
              <a:rPr lang="vi-VN" sz="2400" kern="1200" dirty="0">
                <a:solidFill>
                  <a:srgbClr val="F4F4F4"/>
                </a:solidFill>
                <a:effectLst/>
                <a:latin typeface="Muli Bold" panose="020B0604020202020204" charset="0"/>
                <a:ea typeface="+mn-ea"/>
                <a:cs typeface="+mn-cs"/>
              </a:rPr>
              <a:t> ESP8266 để thực hiện các thao tác và đưa thông tin người dùng và giờ ra vào lên </a:t>
            </a:r>
            <a:r>
              <a:rPr lang="vi-VN" sz="2400" kern="1200" dirty="0" err="1">
                <a:solidFill>
                  <a:srgbClr val="F4F4F4"/>
                </a:solidFill>
                <a:effectLst/>
                <a:latin typeface="Muli Bold" panose="020B0604020202020204" charset="0"/>
                <a:ea typeface="+mn-ea"/>
                <a:cs typeface="+mn-cs"/>
              </a:rPr>
              <a:t>server</a:t>
            </a:r>
            <a:r>
              <a:rPr lang="vi-VN" sz="2400" kern="1200" dirty="0">
                <a:solidFill>
                  <a:srgbClr val="F4F4F4"/>
                </a:solidFill>
                <a:effectLst/>
                <a:latin typeface="Muli Bold" panose="020B0604020202020204" charset="0"/>
                <a:ea typeface="+mn-ea"/>
                <a:cs typeface="+mn-cs"/>
              </a:rPr>
              <a:t> nội bộ, tạo điều kiện cho quản lý từ xa</a:t>
            </a:r>
            <a:endParaRPr lang="en-US" sz="2400" dirty="0"/>
          </a:p>
          <a:p>
            <a:pPr algn="just">
              <a:lnSpc>
                <a:spcPct val="150000"/>
              </a:lnSpc>
            </a:pPr>
            <a:endParaRPr lang="en-US" sz="2400" dirty="0">
              <a:solidFill>
                <a:srgbClr val="F4F4F4"/>
              </a:solidFill>
              <a:latin typeface="Muli Bold"/>
            </a:endParaRPr>
          </a:p>
        </p:txBody>
      </p:sp>
      <p:pic>
        <p:nvPicPr>
          <p:cNvPr id="15" name="Hình ảnh 14">
            <a:extLst>
              <a:ext uri="{FF2B5EF4-FFF2-40B4-BE49-F238E27FC236}">
                <a16:creationId xmlns:a16="http://schemas.microsoft.com/office/drawing/2014/main" id="{E33A3115-7122-2FBF-491E-9C3A60381701}"/>
              </a:ext>
            </a:extLst>
          </p:cNvPr>
          <p:cNvPicPr>
            <a:picLocks noChangeAspect="1"/>
          </p:cNvPicPr>
          <p:nvPr/>
        </p:nvPicPr>
        <p:blipFill>
          <a:blip r:embed="rId3"/>
          <a:stretch>
            <a:fillRect/>
          </a:stretch>
        </p:blipFill>
        <p:spPr>
          <a:xfrm>
            <a:off x="21733274" y="4325961"/>
            <a:ext cx="6284996" cy="4189997"/>
          </a:xfrm>
          <a:prstGeom prst="rect">
            <a:avLst/>
          </a:prstGeom>
        </p:spPr>
      </p:pic>
    </p:spTree>
    <p:extLst>
      <p:ext uri="{BB962C8B-B14F-4D97-AF65-F5344CB8AC3E}">
        <p14:creationId xmlns:p14="http://schemas.microsoft.com/office/powerpoint/2010/main" val="1839224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500"/>
                                        <p:tgtEl>
                                          <p:spTgt spid="2"/>
                                        </p:tgtEl>
                                      </p:cBhvr>
                                    </p:animEffect>
                                  </p:childTnLst>
                                </p:cTn>
                              </p:par>
                              <p:par>
                                <p:cTn id="12" presetID="22" presetClass="entr" presetSubtype="4"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down)">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4" name="TextBox 4"/>
          <p:cNvSpPr txBox="1"/>
          <p:nvPr/>
        </p:nvSpPr>
        <p:spPr>
          <a:xfrm>
            <a:off x="1028700" y="971550"/>
            <a:ext cx="14766361" cy="1293175"/>
          </a:xfrm>
          <a:prstGeom prst="rect">
            <a:avLst/>
          </a:prstGeom>
        </p:spPr>
        <p:txBody>
          <a:bodyPr lIns="0" tIns="0" rIns="0" bIns="0" rtlCol="0" anchor="t">
            <a:spAutoFit/>
          </a:bodyPr>
          <a:lstStyle/>
          <a:p>
            <a:pPr>
              <a:lnSpc>
                <a:spcPts val="10790"/>
              </a:lnSpc>
            </a:pPr>
            <a:r>
              <a:rPr lang="en-US" sz="8300" dirty="0" err="1">
                <a:solidFill>
                  <a:srgbClr val="A4E473"/>
                </a:solidFill>
                <a:latin typeface="Muli Bold"/>
              </a:rPr>
              <a:t>Tổng</a:t>
            </a:r>
            <a:r>
              <a:rPr lang="en-US" sz="8300" dirty="0">
                <a:solidFill>
                  <a:srgbClr val="A4E473"/>
                </a:solidFill>
                <a:latin typeface="Muli Bold"/>
              </a:rPr>
              <a:t> </a:t>
            </a:r>
            <a:r>
              <a:rPr lang="en-US" sz="8300" dirty="0" err="1">
                <a:solidFill>
                  <a:srgbClr val="A4E473"/>
                </a:solidFill>
                <a:latin typeface="Muli Bold"/>
              </a:rPr>
              <a:t>quan</a:t>
            </a:r>
            <a:r>
              <a:rPr lang="en-US" sz="8300" dirty="0">
                <a:solidFill>
                  <a:srgbClr val="A4E473"/>
                </a:solidFill>
                <a:latin typeface="Muli Bold"/>
              </a:rPr>
              <a:t> </a:t>
            </a:r>
            <a:r>
              <a:rPr lang="en-US" sz="8300" dirty="0" err="1">
                <a:solidFill>
                  <a:srgbClr val="A4E473"/>
                </a:solidFill>
                <a:latin typeface="Muli Bold"/>
              </a:rPr>
              <a:t>đề</a:t>
            </a:r>
            <a:r>
              <a:rPr lang="en-US" sz="8300" dirty="0">
                <a:solidFill>
                  <a:srgbClr val="A4E473"/>
                </a:solidFill>
                <a:latin typeface="Muli Bold"/>
              </a:rPr>
              <a:t> </a:t>
            </a:r>
            <a:r>
              <a:rPr lang="en-US" sz="8300" dirty="0" err="1">
                <a:solidFill>
                  <a:srgbClr val="A4E473"/>
                </a:solidFill>
                <a:latin typeface="Muli Bold"/>
              </a:rPr>
              <a:t>tài</a:t>
            </a:r>
            <a:endParaRPr lang="en-US" sz="8300" dirty="0">
              <a:solidFill>
                <a:srgbClr val="A4E473"/>
              </a:solidFill>
              <a:latin typeface="Muli Bold"/>
            </a:endParaRPr>
          </a:p>
        </p:txBody>
      </p:sp>
      <p:grpSp>
        <p:nvGrpSpPr>
          <p:cNvPr id="6" name="Group 6"/>
          <p:cNvGrpSpPr/>
          <p:nvPr/>
        </p:nvGrpSpPr>
        <p:grpSpPr>
          <a:xfrm>
            <a:off x="-3563094" y="6077994"/>
            <a:ext cx="6383425" cy="5528076"/>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8" name="Group 8"/>
          <p:cNvGrpSpPr/>
          <p:nvPr/>
        </p:nvGrpSpPr>
        <p:grpSpPr>
          <a:xfrm>
            <a:off x="1671665" y="7004492"/>
            <a:ext cx="3034530" cy="2627917"/>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txBody>
            <a:bodyPr/>
            <a:lstStyle/>
            <a:p>
              <a:endParaRPr lang="en-US"/>
            </a:p>
          </p:txBody>
        </p:sp>
      </p:grpSp>
      <p:grpSp>
        <p:nvGrpSpPr>
          <p:cNvPr id="10" name="Group 10"/>
          <p:cNvGrpSpPr/>
          <p:nvPr/>
        </p:nvGrpSpPr>
        <p:grpSpPr>
          <a:xfrm>
            <a:off x="4053492" y="8956750"/>
            <a:ext cx="2141618" cy="1854652"/>
            <a:chOff x="0" y="0"/>
            <a:chExt cx="3619627" cy="3134614"/>
          </a:xfrm>
        </p:grpSpPr>
        <p:sp>
          <p:nvSpPr>
            <p:cNvPr id="11" name="Freeform 11"/>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sp>
        <p:nvSpPr>
          <p:cNvPr id="12" name="TextBox 3">
            <a:extLst>
              <a:ext uri="{FF2B5EF4-FFF2-40B4-BE49-F238E27FC236}">
                <a16:creationId xmlns:a16="http://schemas.microsoft.com/office/drawing/2014/main" id="{D26B6D71-3F8C-E403-3E65-789A4E80641A}"/>
              </a:ext>
            </a:extLst>
          </p:cNvPr>
          <p:cNvSpPr txBox="1"/>
          <p:nvPr/>
        </p:nvSpPr>
        <p:spPr>
          <a:xfrm>
            <a:off x="1012658" y="2700122"/>
            <a:ext cx="15446542" cy="1102866"/>
          </a:xfrm>
          <a:prstGeom prst="rect">
            <a:avLst/>
          </a:prstGeom>
        </p:spPr>
        <p:txBody>
          <a:bodyPr wrap="square" lIns="0" tIns="0" rIns="0" bIns="0" rtlCol="0" anchor="t">
            <a:spAutoFit/>
          </a:bodyPr>
          <a:lstStyle/>
          <a:p>
            <a:pPr>
              <a:lnSpc>
                <a:spcPts val="4320"/>
              </a:lnSpc>
              <a:spcBef>
                <a:spcPct val="0"/>
              </a:spcBef>
            </a:pPr>
            <a:r>
              <a:rPr lang="vi-VN" sz="3600" dirty="0">
                <a:solidFill>
                  <a:srgbClr val="F4F4F4"/>
                </a:solidFill>
                <a:latin typeface="Muli Bold"/>
              </a:rPr>
              <a:t>Nhóm quyết định chọn đề tài "Thiết kế mô hình điểm danh sinh viên" để giải quyết nhu cầu quản lý nhân sự đa dạng. </a:t>
            </a:r>
            <a:endParaRPr lang="en-US" sz="3600" dirty="0">
              <a:solidFill>
                <a:srgbClr val="F4F4F4"/>
              </a:solidFill>
              <a:latin typeface="Muli Bold"/>
            </a:endParaRPr>
          </a:p>
        </p:txBody>
      </p:sp>
      <p:sp>
        <p:nvSpPr>
          <p:cNvPr id="14" name="Hộp Văn bản 13">
            <a:extLst>
              <a:ext uri="{FF2B5EF4-FFF2-40B4-BE49-F238E27FC236}">
                <a16:creationId xmlns:a16="http://schemas.microsoft.com/office/drawing/2014/main" id="{6AA94507-C02A-43EA-D67E-A458C00E0111}"/>
              </a:ext>
            </a:extLst>
          </p:cNvPr>
          <p:cNvSpPr txBox="1"/>
          <p:nvPr/>
        </p:nvSpPr>
        <p:spPr>
          <a:xfrm>
            <a:off x="1012658" y="4056776"/>
            <a:ext cx="9579142" cy="3351367"/>
          </a:xfrm>
          <a:prstGeom prst="rect">
            <a:avLst/>
          </a:prstGeom>
          <a:noFill/>
        </p:spPr>
        <p:txBody>
          <a:bodyPr wrap="square">
            <a:spAutoFit/>
          </a:bodyPr>
          <a:lstStyle/>
          <a:p>
            <a:pPr algn="just">
              <a:lnSpc>
                <a:spcPct val="150000"/>
              </a:lnSpc>
            </a:pPr>
            <a:r>
              <a:rPr lang="vi-VN" sz="2400" dirty="0">
                <a:solidFill>
                  <a:srgbClr val="F4F4F4"/>
                </a:solidFill>
                <a:latin typeface="Muli Bold"/>
              </a:rPr>
              <a:t>Trong đó, hình thức điểm danh bằng quét vân tay được ưu tiên lựa chọn do tính chuyên nghiệp, chính xác và thuận tiện.</a:t>
            </a:r>
            <a:endParaRPr lang="en-US" sz="2400" dirty="0">
              <a:solidFill>
                <a:srgbClr val="F4F4F4"/>
              </a:solidFill>
              <a:latin typeface="Muli Bold"/>
            </a:endParaRPr>
          </a:p>
          <a:p>
            <a:pPr algn="just">
              <a:lnSpc>
                <a:spcPct val="150000"/>
              </a:lnSpc>
            </a:pPr>
            <a:r>
              <a:rPr lang="vi-VN" sz="2400" kern="1200" dirty="0">
                <a:solidFill>
                  <a:srgbClr val="F4F4F4"/>
                </a:solidFill>
                <a:effectLst/>
                <a:latin typeface="Muli Bold" panose="020B0604020202020204" charset="0"/>
                <a:ea typeface="+mn-ea"/>
                <a:cs typeface="+mn-cs"/>
              </a:rPr>
              <a:t>Mô hình này sử dụng </a:t>
            </a:r>
            <a:r>
              <a:rPr lang="vi-VN" sz="2400" kern="1200" dirty="0" err="1">
                <a:solidFill>
                  <a:srgbClr val="F4F4F4"/>
                </a:solidFill>
                <a:effectLst/>
                <a:latin typeface="Muli Bold" panose="020B0604020202020204" charset="0"/>
                <a:ea typeface="+mn-ea"/>
                <a:cs typeface="+mn-cs"/>
              </a:rPr>
              <a:t>chip</a:t>
            </a:r>
            <a:r>
              <a:rPr lang="vi-VN" sz="2400" kern="1200" dirty="0">
                <a:solidFill>
                  <a:srgbClr val="F4F4F4"/>
                </a:solidFill>
                <a:effectLst/>
                <a:latin typeface="Muli Bold" panose="020B0604020202020204" charset="0"/>
                <a:ea typeface="+mn-ea"/>
                <a:cs typeface="+mn-cs"/>
              </a:rPr>
              <a:t> </a:t>
            </a:r>
            <a:r>
              <a:rPr lang="vi-VN" sz="2400" kern="1200" dirty="0" err="1">
                <a:solidFill>
                  <a:srgbClr val="F4F4F4"/>
                </a:solidFill>
                <a:effectLst/>
                <a:latin typeface="Muli Bold" panose="020B0604020202020204" charset="0"/>
                <a:ea typeface="+mn-ea"/>
                <a:cs typeface="+mn-cs"/>
              </a:rPr>
              <a:t>module</a:t>
            </a:r>
            <a:r>
              <a:rPr lang="vi-VN" sz="2400" kern="1200" dirty="0">
                <a:solidFill>
                  <a:srgbClr val="F4F4F4"/>
                </a:solidFill>
                <a:effectLst/>
                <a:latin typeface="Muli Bold" panose="020B0604020202020204" charset="0"/>
                <a:ea typeface="+mn-ea"/>
                <a:cs typeface="+mn-cs"/>
              </a:rPr>
              <a:t> ESP8266 để thực hiện các thao tác và đưa thông tin người dùng và giờ ra vào lên </a:t>
            </a:r>
            <a:r>
              <a:rPr lang="vi-VN" sz="2400" kern="1200" dirty="0" err="1">
                <a:solidFill>
                  <a:srgbClr val="F4F4F4"/>
                </a:solidFill>
                <a:effectLst/>
                <a:latin typeface="Muli Bold" panose="020B0604020202020204" charset="0"/>
                <a:ea typeface="+mn-ea"/>
                <a:cs typeface="+mn-cs"/>
              </a:rPr>
              <a:t>server</a:t>
            </a:r>
            <a:r>
              <a:rPr lang="vi-VN" sz="2400" kern="1200" dirty="0">
                <a:solidFill>
                  <a:srgbClr val="F4F4F4"/>
                </a:solidFill>
                <a:effectLst/>
                <a:latin typeface="Muli Bold" panose="020B0604020202020204" charset="0"/>
                <a:ea typeface="+mn-ea"/>
                <a:cs typeface="+mn-cs"/>
              </a:rPr>
              <a:t> nội bộ, tạo điều kiện cho quản lý từ xa</a:t>
            </a:r>
            <a:endParaRPr lang="en-US" sz="2400" dirty="0"/>
          </a:p>
          <a:p>
            <a:pPr algn="just">
              <a:lnSpc>
                <a:spcPct val="150000"/>
              </a:lnSpc>
            </a:pPr>
            <a:endParaRPr lang="en-US" sz="2400" dirty="0">
              <a:solidFill>
                <a:srgbClr val="F4F4F4"/>
              </a:solidFill>
              <a:latin typeface="Muli Bold"/>
            </a:endParaRPr>
          </a:p>
        </p:txBody>
      </p:sp>
      <p:pic>
        <p:nvPicPr>
          <p:cNvPr id="17" name="Hình ảnh 16">
            <a:extLst>
              <a:ext uri="{FF2B5EF4-FFF2-40B4-BE49-F238E27FC236}">
                <a16:creationId xmlns:a16="http://schemas.microsoft.com/office/drawing/2014/main" id="{6B088AB9-92CC-09EC-99F5-0E07316B2624}"/>
              </a:ext>
            </a:extLst>
          </p:cNvPr>
          <p:cNvPicPr>
            <a:picLocks noChangeAspect="1"/>
          </p:cNvPicPr>
          <p:nvPr/>
        </p:nvPicPr>
        <p:blipFill>
          <a:blip r:embed="rId2"/>
          <a:stretch>
            <a:fillRect/>
          </a:stretch>
        </p:blipFill>
        <p:spPr>
          <a:xfrm>
            <a:off x="10892332" y="4325961"/>
            <a:ext cx="6284996" cy="4189997"/>
          </a:xfrm>
          <a:prstGeom prst="rect">
            <a:avLst/>
          </a:prstGeom>
        </p:spPr>
      </p:pic>
      <p:sp>
        <p:nvSpPr>
          <p:cNvPr id="22" name="TextBox 6">
            <a:extLst>
              <a:ext uri="{FF2B5EF4-FFF2-40B4-BE49-F238E27FC236}">
                <a16:creationId xmlns:a16="http://schemas.microsoft.com/office/drawing/2014/main" id="{5636CC91-0222-26A5-A07E-A90B555348BB}"/>
              </a:ext>
            </a:extLst>
          </p:cNvPr>
          <p:cNvSpPr txBox="1"/>
          <p:nvPr/>
        </p:nvSpPr>
        <p:spPr>
          <a:xfrm>
            <a:off x="-7917975" y="4056607"/>
            <a:ext cx="7546593" cy="774251"/>
          </a:xfrm>
          <a:prstGeom prst="rect">
            <a:avLst/>
          </a:prstGeom>
        </p:spPr>
        <p:txBody>
          <a:bodyPr lIns="0" tIns="0" rIns="0" bIns="0" rtlCol="0" anchor="t">
            <a:spAutoFit/>
          </a:bodyPr>
          <a:lstStyle/>
          <a:p>
            <a:pPr marL="0" lvl="0" indent="0" algn="l">
              <a:lnSpc>
                <a:spcPts val="5459"/>
              </a:lnSpc>
              <a:spcBef>
                <a:spcPct val="0"/>
              </a:spcBef>
            </a:pPr>
            <a:r>
              <a:rPr lang="en-US" sz="8000" spc="-168" dirty="0" err="1">
                <a:solidFill>
                  <a:srgbClr val="F4F4F4"/>
                </a:solidFill>
                <a:latin typeface="Muli Bold"/>
              </a:rPr>
              <a:t>Cơ</a:t>
            </a:r>
            <a:r>
              <a:rPr lang="en-US" sz="8000" spc="-168" dirty="0">
                <a:solidFill>
                  <a:srgbClr val="F4F4F4"/>
                </a:solidFill>
                <a:latin typeface="Muli Bold"/>
              </a:rPr>
              <a:t> </a:t>
            </a:r>
            <a:r>
              <a:rPr lang="en-US" sz="8000" spc="-168" dirty="0" err="1">
                <a:solidFill>
                  <a:srgbClr val="F4F4F4"/>
                </a:solidFill>
                <a:latin typeface="Muli Bold"/>
              </a:rPr>
              <a:t>sở</a:t>
            </a:r>
            <a:r>
              <a:rPr lang="en-US" sz="8000" spc="-168" dirty="0">
                <a:solidFill>
                  <a:srgbClr val="F4F4F4"/>
                </a:solidFill>
                <a:latin typeface="Muli Bold"/>
              </a:rPr>
              <a:t> </a:t>
            </a:r>
            <a:r>
              <a:rPr lang="en-US" sz="8000" spc="-168" dirty="0" err="1">
                <a:solidFill>
                  <a:srgbClr val="F4F4F4"/>
                </a:solidFill>
                <a:latin typeface="Muli Bold"/>
              </a:rPr>
              <a:t>lý</a:t>
            </a:r>
            <a:r>
              <a:rPr lang="en-US" sz="8000" spc="-168" dirty="0">
                <a:solidFill>
                  <a:srgbClr val="F4F4F4"/>
                </a:solidFill>
                <a:latin typeface="Muli Bold"/>
              </a:rPr>
              <a:t> </a:t>
            </a:r>
            <a:r>
              <a:rPr lang="en-US" sz="8000" spc="-168" dirty="0" err="1">
                <a:solidFill>
                  <a:srgbClr val="F4F4F4"/>
                </a:solidFill>
                <a:latin typeface="Muli Bold"/>
              </a:rPr>
              <a:t>thuyết</a:t>
            </a:r>
            <a:endParaRPr lang="en-US" sz="8000" spc="-168" dirty="0">
              <a:solidFill>
                <a:srgbClr val="F4F4F4"/>
              </a:solidFill>
              <a:latin typeface="Muli Bold"/>
            </a:endParaRPr>
          </a:p>
        </p:txBody>
      </p:sp>
      <p:sp>
        <p:nvSpPr>
          <p:cNvPr id="23" name="TextBox 6">
            <a:extLst>
              <a:ext uri="{FF2B5EF4-FFF2-40B4-BE49-F238E27FC236}">
                <a16:creationId xmlns:a16="http://schemas.microsoft.com/office/drawing/2014/main" id="{FFF53FE2-DAE4-3896-571B-FB91324796B0}"/>
              </a:ext>
            </a:extLst>
          </p:cNvPr>
          <p:cNvSpPr txBox="1"/>
          <p:nvPr/>
        </p:nvSpPr>
        <p:spPr>
          <a:xfrm>
            <a:off x="19594179" y="2400300"/>
            <a:ext cx="7546593" cy="712952"/>
          </a:xfrm>
          <a:prstGeom prst="rect">
            <a:avLst/>
          </a:prstGeom>
        </p:spPr>
        <p:txBody>
          <a:bodyPr lIns="0" tIns="0" rIns="0" bIns="0" rtlCol="0" anchor="t">
            <a:spAutoFit/>
          </a:bodyPr>
          <a:lstStyle/>
          <a:p>
            <a:pPr marL="0" lvl="0" indent="0" algn="l">
              <a:lnSpc>
                <a:spcPts val="5459"/>
              </a:lnSpc>
              <a:spcBef>
                <a:spcPct val="0"/>
              </a:spcBef>
            </a:pPr>
            <a:r>
              <a:rPr lang="en-US" sz="6000" spc="-168" dirty="0">
                <a:solidFill>
                  <a:srgbClr val="F4F4F4"/>
                </a:solidFill>
                <a:latin typeface="Muli Bold"/>
              </a:rPr>
              <a:t>Module </a:t>
            </a:r>
            <a:r>
              <a:rPr lang="en-US" sz="6000" spc="-168" dirty="0" err="1">
                <a:solidFill>
                  <a:srgbClr val="F4F4F4"/>
                </a:solidFill>
                <a:latin typeface="Muli Bold"/>
              </a:rPr>
              <a:t>Wifi</a:t>
            </a:r>
            <a:r>
              <a:rPr lang="en-US" sz="6000" spc="-168" dirty="0">
                <a:solidFill>
                  <a:srgbClr val="F4F4F4"/>
                </a:solidFill>
                <a:latin typeface="Muli Bold"/>
              </a:rPr>
              <a:t> ESP8266</a:t>
            </a:r>
          </a:p>
        </p:txBody>
      </p:sp>
      <p:sp>
        <p:nvSpPr>
          <p:cNvPr id="24" name="TextBox 6">
            <a:extLst>
              <a:ext uri="{FF2B5EF4-FFF2-40B4-BE49-F238E27FC236}">
                <a16:creationId xmlns:a16="http://schemas.microsoft.com/office/drawing/2014/main" id="{53C4E9DC-0470-AC10-C91D-605583DFB02E}"/>
              </a:ext>
            </a:extLst>
          </p:cNvPr>
          <p:cNvSpPr txBox="1"/>
          <p:nvPr/>
        </p:nvSpPr>
        <p:spPr>
          <a:xfrm>
            <a:off x="19590168" y="5448300"/>
            <a:ext cx="7546593" cy="1418273"/>
          </a:xfrm>
          <a:prstGeom prst="rect">
            <a:avLst/>
          </a:prstGeom>
        </p:spPr>
        <p:txBody>
          <a:bodyPr lIns="0" tIns="0" rIns="0" bIns="0" rtlCol="0" anchor="t">
            <a:spAutoFit/>
          </a:bodyPr>
          <a:lstStyle/>
          <a:p>
            <a:pPr marL="0" lvl="0" indent="0" algn="l">
              <a:lnSpc>
                <a:spcPts val="5459"/>
              </a:lnSpc>
              <a:spcBef>
                <a:spcPct val="0"/>
              </a:spcBef>
            </a:pPr>
            <a:r>
              <a:rPr lang="en-US" sz="6000" spc="-168" dirty="0">
                <a:solidFill>
                  <a:srgbClr val="F4F4F4"/>
                </a:solidFill>
                <a:latin typeface="Muli Bold"/>
              </a:rPr>
              <a:t>Module </a:t>
            </a:r>
            <a:r>
              <a:rPr lang="en-US" sz="6000" spc="-168" dirty="0" err="1">
                <a:solidFill>
                  <a:srgbClr val="F4F4F4"/>
                </a:solidFill>
                <a:latin typeface="Muli Bold"/>
              </a:rPr>
              <a:t>cảm</a:t>
            </a:r>
            <a:r>
              <a:rPr lang="en-US" sz="6000" spc="-168" dirty="0">
                <a:solidFill>
                  <a:srgbClr val="F4F4F4"/>
                </a:solidFill>
                <a:latin typeface="Muli Bold"/>
              </a:rPr>
              <a:t> </a:t>
            </a:r>
            <a:r>
              <a:rPr lang="en-US" sz="6000" spc="-168" dirty="0" err="1">
                <a:solidFill>
                  <a:srgbClr val="F4F4F4"/>
                </a:solidFill>
                <a:latin typeface="Muli Bold"/>
              </a:rPr>
              <a:t>biến</a:t>
            </a:r>
            <a:r>
              <a:rPr lang="en-US" sz="6000" spc="-168" dirty="0">
                <a:solidFill>
                  <a:srgbClr val="F4F4F4"/>
                </a:solidFill>
                <a:latin typeface="Muli Bold"/>
              </a:rPr>
              <a:t> </a:t>
            </a:r>
            <a:r>
              <a:rPr lang="en-US" sz="6000" spc="-168" dirty="0" err="1">
                <a:solidFill>
                  <a:srgbClr val="F4F4F4"/>
                </a:solidFill>
                <a:latin typeface="Muli Bold"/>
              </a:rPr>
              <a:t>vân</a:t>
            </a:r>
            <a:r>
              <a:rPr lang="en-US" sz="6000" spc="-168" dirty="0">
                <a:solidFill>
                  <a:srgbClr val="F4F4F4"/>
                </a:solidFill>
                <a:latin typeface="Muli Bold"/>
              </a:rPr>
              <a:t> </a:t>
            </a:r>
            <a:r>
              <a:rPr lang="en-US" sz="6000" spc="-168" dirty="0" err="1">
                <a:solidFill>
                  <a:srgbClr val="F4F4F4"/>
                </a:solidFill>
                <a:latin typeface="Muli Bold"/>
              </a:rPr>
              <a:t>tay</a:t>
            </a:r>
            <a:r>
              <a:rPr lang="en-US" sz="6000" spc="-168" dirty="0">
                <a:solidFill>
                  <a:srgbClr val="F4F4F4"/>
                </a:solidFill>
                <a:latin typeface="Muli Bold"/>
              </a:rPr>
              <a:t> AS608</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grpSp>
        <p:nvGrpSpPr>
          <p:cNvPr id="2" name="Group 2"/>
          <p:cNvGrpSpPr/>
          <p:nvPr/>
        </p:nvGrpSpPr>
        <p:grpSpPr>
          <a:xfrm>
            <a:off x="-2527743" y="-89986"/>
            <a:ext cx="10138115" cy="8779655"/>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4" name="Group 4"/>
          <p:cNvGrpSpPr/>
          <p:nvPr/>
        </p:nvGrpSpPr>
        <p:grpSpPr>
          <a:xfrm>
            <a:off x="2505679" y="5832746"/>
            <a:ext cx="5966980" cy="5167433"/>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sp>
        <p:nvSpPr>
          <p:cNvPr id="6" name="TextBox 6"/>
          <p:cNvSpPr txBox="1"/>
          <p:nvPr/>
        </p:nvSpPr>
        <p:spPr>
          <a:xfrm>
            <a:off x="316213" y="4056607"/>
            <a:ext cx="7546593" cy="774251"/>
          </a:xfrm>
          <a:prstGeom prst="rect">
            <a:avLst/>
          </a:prstGeom>
        </p:spPr>
        <p:txBody>
          <a:bodyPr lIns="0" tIns="0" rIns="0" bIns="0" rtlCol="0" anchor="t">
            <a:spAutoFit/>
          </a:bodyPr>
          <a:lstStyle/>
          <a:p>
            <a:pPr marL="0" lvl="0" indent="0" algn="l">
              <a:lnSpc>
                <a:spcPts val="5459"/>
              </a:lnSpc>
              <a:spcBef>
                <a:spcPct val="0"/>
              </a:spcBef>
            </a:pPr>
            <a:r>
              <a:rPr lang="en-US" sz="8000" spc="-168" dirty="0" err="1">
                <a:solidFill>
                  <a:srgbClr val="F4F4F4"/>
                </a:solidFill>
                <a:latin typeface="Muli Bold"/>
              </a:rPr>
              <a:t>Cơ</a:t>
            </a:r>
            <a:r>
              <a:rPr lang="en-US" sz="8000" spc="-168" dirty="0">
                <a:solidFill>
                  <a:srgbClr val="F4F4F4"/>
                </a:solidFill>
                <a:latin typeface="Muli Bold"/>
              </a:rPr>
              <a:t> </a:t>
            </a:r>
            <a:r>
              <a:rPr lang="en-US" sz="8000" spc="-168" dirty="0" err="1">
                <a:solidFill>
                  <a:srgbClr val="F4F4F4"/>
                </a:solidFill>
                <a:latin typeface="Muli Bold"/>
              </a:rPr>
              <a:t>sở</a:t>
            </a:r>
            <a:r>
              <a:rPr lang="en-US" sz="8000" spc="-168" dirty="0">
                <a:solidFill>
                  <a:srgbClr val="F4F4F4"/>
                </a:solidFill>
                <a:latin typeface="Muli Bold"/>
              </a:rPr>
              <a:t> </a:t>
            </a:r>
            <a:r>
              <a:rPr lang="en-US" sz="8000" spc="-168" dirty="0" err="1">
                <a:solidFill>
                  <a:srgbClr val="F4F4F4"/>
                </a:solidFill>
                <a:latin typeface="Muli Bold"/>
              </a:rPr>
              <a:t>lý</a:t>
            </a:r>
            <a:r>
              <a:rPr lang="en-US" sz="8000" spc="-168" dirty="0">
                <a:solidFill>
                  <a:srgbClr val="F4F4F4"/>
                </a:solidFill>
                <a:latin typeface="Muli Bold"/>
              </a:rPr>
              <a:t> </a:t>
            </a:r>
            <a:r>
              <a:rPr lang="en-US" sz="8000" spc="-168" dirty="0" err="1">
                <a:solidFill>
                  <a:srgbClr val="F4F4F4"/>
                </a:solidFill>
                <a:latin typeface="Muli Bold"/>
              </a:rPr>
              <a:t>thuyết</a:t>
            </a:r>
            <a:endParaRPr lang="en-US" sz="8000" spc="-168" dirty="0">
              <a:solidFill>
                <a:srgbClr val="F4F4F4"/>
              </a:solidFill>
              <a:latin typeface="Muli Bold"/>
            </a:endParaRPr>
          </a:p>
        </p:txBody>
      </p:sp>
      <p:sp>
        <p:nvSpPr>
          <p:cNvPr id="27" name="TextBox 6">
            <a:extLst>
              <a:ext uri="{FF2B5EF4-FFF2-40B4-BE49-F238E27FC236}">
                <a16:creationId xmlns:a16="http://schemas.microsoft.com/office/drawing/2014/main" id="{68837469-A947-F352-17AB-CDBB17D0A4D7}"/>
              </a:ext>
            </a:extLst>
          </p:cNvPr>
          <p:cNvSpPr txBox="1"/>
          <p:nvPr/>
        </p:nvSpPr>
        <p:spPr>
          <a:xfrm>
            <a:off x="8476670" y="2400300"/>
            <a:ext cx="7546593" cy="712952"/>
          </a:xfrm>
          <a:prstGeom prst="rect">
            <a:avLst/>
          </a:prstGeom>
        </p:spPr>
        <p:txBody>
          <a:bodyPr lIns="0" tIns="0" rIns="0" bIns="0" rtlCol="0" anchor="t">
            <a:spAutoFit/>
          </a:bodyPr>
          <a:lstStyle/>
          <a:p>
            <a:pPr marL="0" lvl="0" indent="0" algn="l">
              <a:lnSpc>
                <a:spcPts val="5459"/>
              </a:lnSpc>
              <a:spcBef>
                <a:spcPct val="0"/>
              </a:spcBef>
            </a:pPr>
            <a:r>
              <a:rPr lang="en-US" sz="6000" spc="-168" dirty="0">
                <a:solidFill>
                  <a:srgbClr val="F4F4F4"/>
                </a:solidFill>
                <a:latin typeface="Muli Bold"/>
              </a:rPr>
              <a:t>Module </a:t>
            </a:r>
            <a:r>
              <a:rPr lang="en-US" sz="6000" spc="-168" dirty="0" err="1">
                <a:solidFill>
                  <a:srgbClr val="F4F4F4"/>
                </a:solidFill>
                <a:latin typeface="Muli Bold"/>
              </a:rPr>
              <a:t>Wifi</a:t>
            </a:r>
            <a:r>
              <a:rPr lang="en-US" sz="6000" spc="-168" dirty="0">
                <a:solidFill>
                  <a:srgbClr val="F4F4F4"/>
                </a:solidFill>
                <a:latin typeface="Muli Bold"/>
              </a:rPr>
              <a:t> ESP8266</a:t>
            </a:r>
          </a:p>
        </p:txBody>
      </p:sp>
      <p:sp>
        <p:nvSpPr>
          <p:cNvPr id="29" name="TextBox 6">
            <a:extLst>
              <a:ext uri="{FF2B5EF4-FFF2-40B4-BE49-F238E27FC236}">
                <a16:creationId xmlns:a16="http://schemas.microsoft.com/office/drawing/2014/main" id="{CCF0184B-C65D-057F-E1B4-6AED9AF0DF7E}"/>
              </a:ext>
            </a:extLst>
          </p:cNvPr>
          <p:cNvSpPr txBox="1"/>
          <p:nvPr/>
        </p:nvSpPr>
        <p:spPr>
          <a:xfrm>
            <a:off x="8472659" y="5448300"/>
            <a:ext cx="7546593" cy="1418273"/>
          </a:xfrm>
          <a:prstGeom prst="rect">
            <a:avLst/>
          </a:prstGeom>
        </p:spPr>
        <p:txBody>
          <a:bodyPr lIns="0" tIns="0" rIns="0" bIns="0" rtlCol="0" anchor="t">
            <a:spAutoFit/>
          </a:bodyPr>
          <a:lstStyle/>
          <a:p>
            <a:pPr marL="0" lvl="0" indent="0" algn="l">
              <a:lnSpc>
                <a:spcPts val="5459"/>
              </a:lnSpc>
              <a:spcBef>
                <a:spcPct val="0"/>
              </a:spcBef>
            </a:pPr>
            <a:r>
              <a:rPr lang="en-US" sz="6000" spc="-168" dirty="0">
                <a:solidFill>
                  <a:srgbClr val="F4F4F4"/>
                </a:solidFill>
                <a:latin typeface="Muli Bold"/>
              </a:rPr>
              <a:t>Module </a:t>
            </a:r>
            <a:r>
              <a:rPr lang="en-US" sz="6000" spc="-168" dirty="0" err="1">
                <a:solidFill>
                  <a:srgbClr val="F4F4F4"/>
                </a:solidFill>
                <a:latin typeface="Muli Bold"/>
              </a:rPr>
              <a:t>cảm</a:t>
            </a:r>
            <a:r>
              <a:rPr lang="en-US" sz="6000" spc="-168" dirty="0">
                <a:solidFill>
                  <a:srgbClr val="F4F4F4"/>
                </a:solidFill>
                <a:latin typeface="Muli Bold"/>
              </a:rPr>
              <a:t> </a:t>
            </a:r>
            <a:r>
              <a:rPr lang="en-US" sz="6000" spc="-168" dirty="0" err="1">
                <a:solidFill>
                  <a:srgbClr val="F4F4F4"/>
                </a:solidFill>
                <a:latin typeface="Muli Bold"/>
              </a:rPr>
              <a:t>biến</a:t>
            </a:r>
            <a:r>
              <a:rPr lang="en-US" sz="6000" spc="-168" dirty="0">
                <a:solidFill>
                  <a:srgbClr val="F4F4F4"/>
                </a:solidFill>
                <a:latin typeface="Muli Bold"/>
              </a:rPr>
              <a:t> </a:t>
            </a:r>
            <a:r>
              <a:rPr lang="en-US" sz="6000" spc="-168" dirty="0" err="1">
                <a:solidFill>
                  <a:srgbClr val="F4F4F4"/>
                </a:solidFill>
                <a:latin typeface="Muli Bold"/>
              </a:rPr>
              <a:t>vân</a:t>
            </a:r>
            <a:r>
              <a:rPr lang="en-US" sz="6000" spc="-168" dirty="0">
                <a:solidFill>
                  <a:srgbClr val="F4F4F4"/>
                </a:solidFill>
                <a:latin typeface="Muli Bold"/>
              </a:rPr>
              <a:t> </a:t>
            </a:r>
            <a:r>
              <a:rPr lang="en-US" sz="6000" spc="-168" dirty="0" err="1">
                <a:solidFill>
                  <a:srgbClr val="F4F4F4"/>
                </a:solidFill>
                <a:latin typeface="Muli Bold"/>
              </a:rPr>
              <a:t>tay</a:t>
            </a:r>
            <a:r>
              <a:rPr lang="en-US" sz="6000" spc="-168" dirty="0">
                <a:solidFill>
                  <a:srgbClr val="F4F4F4"/>
                </a:solidFill>
                <a:latin typeface="Muli Bold"/>
              </a:rPr>
              <a:t> AS608</a:t>
            </a:r>
          </a:p>
        </p:txBody>
      </p:sp>
      <p:sp>
        <p:nvSpPr>
          <p:cNvPr id="33" name="TextBox 2">
            <a:extLst>
              <a:ext uri="{FF2B5EF4-FFF2-40B4-BE49-F238E27FC236}">
                <a16:creationId xmlns:a16="http://schemas.microsoft.com/office/drawing/2014/main" id="{9B617058-DD5B-D347-058A-38A07CF39288}"/>
              </a:ext>
            </a:extLst>
          </p:cNvPr>
          <p:cNvSpPr txBox="1"/>
          <p:nvPr/>
        </p:nvSpPr>
        <p:spPr>
          <a:xfrm>
            <a:off x="-8040488" y="1038225"/>
            <a:ext cx="5512745" cy="2549672"/>
          </a:xfrm>
          <a:prstGeom prst="rect">
            <a:avLst/>
          </a:prstGeom>
        </p:spPr>
        <p:txBody>
          <a:bodyPr lIns="0" tIns="0" rIns="0" bIns="0" rtlCol="0" anchor="t">
            <a:spAutoFit/>
          </a:bodyPr>
          <a:lstStyle/>
          <a:p>
            <a:pPr>
              <a:lnSpc>
                <a:spcPts val="10199"/>
              </a:lnSpc>
              <a:spcBef>
                <a:spcPct val="0"/>
              </a:spcBef>
            </a:pPr>
            <a:r>
              <a:rPr lang="en-US" sz="8499" spc="-84" dirty="0">
                <a:solidFill>
                  <a:srgbClr val="000000"/>
                </a:solidFill>
                <a:latin typeface="Muli Bold"/>
              </a:rPr>
              <a:t>Module ESP8266</a:t>
            </a:r>
          </a:p>
        </p:txBody>
      </p:sp>
      <p:grpSp>
        <p:nvGrpSpPr>
          <p:cNvPr id="34" name="Group 11">
            <a:extLst>
              <a:ext uri="{FF2B5EF4-FFF2-40B4-BE49-F238E27FC236}">
                <a16:creationId xmlns:a16="http://schemas.microsoft.com/office/drawing/2014/main" id="{837E8864-B713-8762-646A-A5BFA83A51F5}"/>
              </a:ext>
            </a:extLst>
          </p:cNvPr>
          <p:cNvGrpSpPr/>
          <p:nvPr/>
        </p:nvGrpSpPr>
        <p:grpSpPr>
          <a:xfrm>
            <a:off x="8986898" y="-6515100"/>
            <a:ext cx="8272402" cy="3567514"/>
            <a:chOff x="0" y="9525"/>
            <a:chExt cx="11029869" cy="4756687"/>
          </a:xfrm>
        </p:grpSpPr>
        <p:sp>
          <p:nvSpPr>
            <p:cNvPr id="35" name="TextBox 12">
              <a:extLst>
                <a:ext uri="{FF2B5EF4-FFF2-40B4-BE49-F238E27FC236}">
                  <a16:creationId xmlns:a16="http://schemas.microsoft.com/office/drawing/2014/main" id="{5F195637-8B87-4C22-9CEF-D1009DDEE7EA}"/>
                </a:ext>
              </a:extLst>
            </p:cNvPr>
            <p:cNvSpPr txBox="1"/>
            <p:nvPr/>
          </p:nvSpPr>
          <p:spPr>
            <a:xfrm>
              <a:off x="0" y="9525"/>
              <a:ext cx="11029869" cy="796715"/>
            </a:xfrm>
            <a:prstGeom prst="rect">
              <a:avLst/>
            </a:prstGeom>
          </p:spPr>
          <p:txBody>
            <a:bodyPr lIns="0" tIns="0" rIns="0" bIns="0" rtlCol="0" anchor="t">
              <a:spAutoFit/>
            </a:bodyPr>
            <a:lstStyle/>
            <a:p>
              <a:pPr>
                <a:lnSpc>
                  <a:spcPts val="4320"/>
                </a:lnSpc>
                <a:spcBef>
                  <a:spcPct val="0"/>
                </a:spcBef>
              </a:pPr>
              <a:r>
                <a:rPr lang="en-US" sz="6000" dirty="0" err="1">
                  <a:solidFill>
                    <a:srgbClr val="000000"/>
                  </a:solidFill>
                  <a:latin typeface="Muli Bold"/>
                </a:rPr>
                <a:t>Giới</a:t>
              </a:r>
              <a:r>
                <a:rPr lang="en-US" sz="6000" dirty="0">
                  <a:solidFill>
                    <a:srgbClr val="000000"/>
                  </a:solidFill>
                  <a:latin typeface="Muli Bold"/>
                </a:rPr>
                <a:t> </a:t>
              </a:r>
              <a:r>
                <a:rPr lang="en-US" sz="6000" dirty="0" err="1">
                  <a:solidFill>
                    <a:srgbClr val="000000"/>
                  </a:solidFill>
                  <a:latin typeface="Muli Bold"/>
                </a:rPr>
                <a:t>thiệu</a:t>
              </a:r>
              <a:endParaRPr lang="en-US" sz="6000" dirty="0">
                <a:solidFill>
                  <a:srgbClr val="000000"/>
                </a:solidFill>
                <a:latin typeface="Muli Bold"/>
              </a:endParaRPr>
            </a:p>
          </p:txBody>
        </p:sp>
        <p:sp>
          <p:nvSpPr>
            <p:cNvPr id="36" name="TextBox 13">
              <a:extLst>
                <a:ext uri="{FF2B5EF4-FFF2-40B4-BE49-F238E27FC236}">
                  <a16:creationId xmlns:a16="http://schemas.microsoft.com/office/drawing/2014/main" id="{14381799-919D-0CBE-599C-A6E63BF02697}"/>
                </a:ext>
              </a:extLst>
            </p:cNvPr>
            <p:cNvSpPr txBox="1"/>
            <p:nvPr/>
          </p:nvSpPr>
          <p:spPr>
            <a:xfrm>
              <a:off x="0" y="1072892"/>
              <a:ext cx="11029869" cy="3693320"/>
            </a:xfrm>
            <a:prstGeom prst="rect">
              <a:avLst/>
            </a:prstGeom>
          </p:spPr>
          <p:txBody>
            <a:bodyPr lIns="0" tIns="0" rIns="0" bIns="0" rtlCol="0" anchor="t">
              <a:spAutoFit/>
            </a:bodyPr>
            <a:lstStyle/>
            <a:p>
              <a:pPr algn="just">
                <a:spcBef>
                  <a:spcPct val="0"/>
                </a:spcBef>
              </a:pPr>
              <a:r>
                <a:rPr lang="en-US" sz="3600" dirty="0">
                  <a:solidFill>
                    <a:srgbClr val="000000"/>
                  </a:solidFill>
                  <a:latin typeface="Muli"/>
                </a:rPr>
                <a:t>ESP8266 </a:t>
              </a:r>
              <a:r>
                <a:rPr lang="en-US" sz="3600" dirty="0" err="1">
                  <a:solidFill>
                    <a:srgbClr val="000000"/>
                  </a:solidFill>
                  <a:latin typeface="Muli"/>
                </a:rPr>
                <a:t>là</a:t>
              </a:r>
              <a:r>
                <a:rPr lang="en-US" sz="3600" dirty="0">
                  <a:solidFill>
                    <a:srgbClr val="000000"/>
                  </a:solidFill>
                  <a:latin typeface="Muli"/>
                </a:rPr>
                <a:t> </a:t>
              </a:r>
              <a:r>
                <a:rPr lang="en-US" sz="3600" dirty="0" err="1">
                  <a:solidFill>
                    <a:srgbClr val="000000"/>
                  </a:solidFill>
                  <a:latin typeface="Muli"/>
                </a:rPr>
                <a:t>một</a:t>
              </a:r>
              <a:r>
                <a:rPr lang="en-US" sz="3600" dirty="0">
                  <a:solidFill>
                    <a:srgbClr val="000000"/>
                  </a:solidFill>
                  <a:latin typeface="Muli"/>
                </a:rPr>
                <a:t> </a:t>
              </a:r>
              <a:r>
                <a:rPr lang="en-US" sz="3600" dirty="0" err="1">
                  <a:solidFill>
                    <a:srgbClr val="000000"/>
                  </a:solidFill>
                  <a:latin typeface="Muli"/>
                </a:rPr>
                <a:t>mạch</a:t>
              </a:r>
              <a:r>
                <a:rPr lang="en-US" sz="3600" dirty="0">
                  <a:solidFill>
                    <a:srgbClr val="000000"/>
                  </a:solidFill>
                  <a:latin typeface="Muli"/>
                </a:rPr>
                <a:t> vi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khiển</a:t>
              </a:r>
              <a:r>
                <a:rPr lang="en-US" sz="3600" dirty="0">
                  <a:solidFill>
                    <a:srgbClr val="000000"/>
                  </a:solidFill>
                  <a:latin typeface="Muli"/>
                </a:rPr>
                <a:t> </a:t>
              </a:r>
              <a:r>
                <a:rPr lang="en-US" sz="3600" dirty="0" err="1">
                  <a:solidFill>
                    <a:srgbClr val="000000"/>
                  </a:solidFill>
                  <a:latin typeface="Muli"/>
                </a:rPr>
                <a:t>có</a:t>
              </a:r>
              <a:r>
                <a:rPr lang="en-US" sz="3600" dirty="0">
                  <a:solidFill>
                    <a:srgbClr val="000000"/>
                  </a:solidFill>
                  <a:latin typeface="Muli"/>
                </a:rPr>
                <a:t> </a:t>
              </a:r>
              <a:r>
                <a:rPr lang="en-US" sz="3600" dirty="0" err="1">
                  <a:solidFill>
                    <a:srgbClr val="000000"/>
                  </a:solidFill>
                  <a:latin typeface="Muli"/>
                </a:rPr>
                <a:t>thể</a:t>
              </a:r>
              <a:r>
                <a:rPr lang="en-US" sz="3600" dirty="0">
                  <a:solidFill>
                    <a:srgbClr val="000000"/>
                  </a:solidFill>
                  <a:latin typeface="Muli"/>
                </a:rPr>
                <a:t> </a:t>
              </a:r>
              <a:r>
                <a:rPr lang="en-US" sz="3600" dirty="0" err="1">
                  <a:solidFill>
                    <a:srgbClr val="000000"/>
                  </a:solidFill>
                  <a:latin typeface="Muli"/>
                </a:rPr>
                <a:t>giúp</a:t>
              </a:r>
              <a:r>
                <a:rPr lang="en-US" sz="3600" dirty="0">
                  <a:solidFill>
                    <a:srgbClr val="000000"/>
                  </a:solidFill>
                  <a:latin typeface="Muli"/>
                </a:rPr>
                <a:t> </a:t>
              </a:r>
              <a:r>
                <a:rPr lang="en-US" sz="3600" dirty="0" err="1">
                  <a:solidFill>
                    <a:srgbClr val="000000"/>
                  </a:solidFill>
                  <a:latin typeface="Muli"/>
                </a:rPr>
                <a:t>chúng</a:t>
              </a:r>
              <a:r>
                <a:rPr lang="en-US" sz="3600" dirty="0">
                  <a:solidFill>
                    <a:srgbClr val="000000"/>
                  </a:solidFill>
                  <a:latin typeface="Muli"/>
                </a:rPr>
                <a:t> ta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khiển</a:t>
              </a:r>
              <a:r>
                <a:rPr lang="en-US" sz="3600" dirty="0">
                  <a:solidFill>
                    <a:srgbClr val="000000"/>
                  </a:solidFill>
                  <a:latin typeface="Muli"/>
                </a:rPr>
                <a:t> </a:t>
              </a:r>
              <a:r>
                <a:rPr lang="en-US" sz="3600" dirty="0" err="1">
                  <a:solidFill>
                    <a:srgbClr val="000000"/>
                  </a:solidFill>
                  <a:latin typeface="Muli"/>
                </a:rPr>
                <a:t>các</a:t>
              </a:r>
              <a:r>
                <a:rPr lang="en-US" sz="3600" dirty="0">
                  <a:solidFill>
                    <a:srgbClr val="000000"/>
                  </a:solidFill>
                  <a:latin typeface="Muli"/>
                </a:rPr>
                <a:t> </a:t>
              </a:r>
              <a:r>
                <a:rPr lang="en-US" sz="3600" dirty="0" err="1">
                  <a:solidFill>
                    <a:srgbClr val="000000"/>
                  </a:solidFill>
                  <a:latin typeface="Muli"/>
                </a:rPr>
                <a:t>thiết</a:t>
              </a:r>
              <a:r>
                <a:rPr lang="en-US" sz="3600" dirty="0">
                  <a:solidFill>
                    <a:srgbClr val="000000"/>
                  </a:solidFill>
                  <a:latin typeface="Muli"/>
                </a:rPr>
                <a:t> </a:t>
              </a:r>
              <a:r>
                <a:rPr lang="en-US" sz="3600" dirty="0" err="1">
                  <a:solidFill>
                    <a:srgbClr val="000000"/>
                  </a:solidFill>
                  <a:latin typeface="Muli"/>
                </a:rPr>
                <a:t>bị</a:t>
              </a:r>
              <a:r>
                <a:rPr lang="en-US" sz="3600" dirty="0">
                  <a:solidFill>
                    <a:srgbClr val="000000"/>
                  </a:solidFill>
                  <a:latin typeface="Muli"/>
                </a:rPr>
                <a:t> </a:t>
              </a:r>
              <a:r>
                <a:rPr lang="en-US" sz="3600" dirty="0" err="1">
                  <a:solidFill>
                    <a:srgbClr val="000000"/>
                  </a:solidFill>
                  <a:latin typeface="Muli"/>
                </a:rPr>
                <a:t>điện</a:t>
              </a:r>
              <a:r>
                <a:rPr lang="en-US" sz="3600" dirty="0">
                  <a:solidFill>
                    <a:srgbClr val="000000"/>
                  </a:solidFill>
                  <a:latin typeface="Muli"/>
                </a:rPr>
                <a:t> </a:t>
              </a:r>
              <a:r>
                <a:rPr lang="en-US" sz="3600" dirty="0" err="1">
                  <a:solidFill>
                    <a:srgbClr val="000000"/>
                  </a:solidFill>
                  <a:latin typeface="Muli"/>
                </a:rPr>
                <a:t>tử</a:t>
              </a:r>
              <a:r>
                <a:rPr lang="en-US" sz="3600" dirty="0">
                  <a:solidFill>
                    <a:srgbClr val="000000"/>
                  </a:solidFill>
                  <a:latin typeface="Muli"/>
                </a:rPr>
                <a:t>.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đặc</a:t>
              </a:r>
              <a:r>
                <a:rPr lang="en-US" sz="3600" dirty="0">
                  <a:solidFill>
                    <a:srgbClr val="000000"/>
                  </a:solidFill>
                  <a:latin typeface="Muli"/>
                </a:rPr>
                <a:t> </a:t>
              </a:r>
              <a:r>
                <a:rPr lang="en-US" sz="3600" dirty="0" err="1">
                  <a:solidFill>
                    <a:srgbClr val="000000"/>
                  </a:solidFill>
                  <a:latin typeface="Muli"/>
                </a:rPr>
                <a:t>biệt</a:t>
              </a:r>
              <a:r>
                <a:rPr lang="en-US" sz="3600" dirty="0">
                  <a:solidFill>
                    <a:srgbClr val="000000"/>
                  </a:solidFill>
                  <a:latin typeface="Muli"/>
                </a:rPr>
                <a:t> </a:t>
              </a:r>
              <a:r>
                <a:rPr lang="en-US" sz="3600" dirty="0" err="1">
                  <a:solidFill>
                    <a:srgbClr val="000000"/>
                  </a:solidFill>
                  <a:latin typeface="Muli"/>
                </a:rPr>
                <a:t>của</a:t>
              </a:r>
              <a:r>
                <a:rPr lang="en-US" sz="3600" dirty="0">
                  <a:solidFill>
                    <a:srgbClr val="000000"/>
                  </a:solidFill>
                  <a:latin typeface="Muli"/>
                </a:rPr>
                <a:t> </a:t>
              </a:r>
              <a:r>
                <a:rPr lang="en-US" sz="3600" dirty="0" err="1">
                  <a:solidFill>
                    <a:srgbClr val="000000"/>
                  </a:solidFill>
                  <a:latin typeface="Muli"/>
                </a:rPr>
                <a:t>nó</a:t>
              </a:r>
              <a:r>
                <a:rPr lang="en-US" sz="3600" dirty="0">
                  <a:solidFill>
                    <a:srgbClr val="000000"/>
                  </a:solidFill>
                  <a:latin typeface="Muli"/>
                </a:rPr>
                <a:t>, </a:t>
              </a:r>
              <a:r>
                <a:rPr lang="en-US" sz="3600" dirty="0" err="1">
                  <a:solidFill>
                    <a:srgbClr val="000000"/>
                  </a:solidFill>
                  <a:latin typeface="Muli"/>
                </a:rPr>
                <a:t>đó</a:t>
              </a:r>
              <a:r>
                <a:rPr lang="en-US" sz="3600" dirty="0">
                  <a:solidFill>
                    <a:srgbClr val="000000"/>
                  </a:solidFill>
                  <a:latin typeface="Muli"/>
                </a:rPr>
                <a:t> </a:t>
              </a:r>
              <a:r>
                <a:rPr lang="en-US" sz="3600" dirty="0" err="1">
                  <a:solidFill>
                    <a:srgbClr val="000000"/>
                  </a:solidFill>
                  <a:latin typeface="Muli"/>
                </a:rPr>
                <a:t>là</a:t>
              </a:r>
              <a:r>
                <a:rPr lang="en-US" sz="3600" dirty="0">
                  <a:solidFill>
                    <a:srgbClr val="000000"/>
                  </a:solidFill>
                  <a:latin typeface="Muli"/>
                </a:rPr>
                <a:t> </a:t>
              </a:r>
              <a:r>
                <a:rPr lang="en-US" sz="3600" dirty="0" err="1">
                  <a:solidFill>
                    <a:srgbClr val="000000"/>
                  </a:solidFill>
                  <a:latin typeface="Muli"/>
                </a:rPr>
                <a:t>sự</a:t>
              </a:r>
              <a:r>
                <a:rPr lang="en-US" sz="3600" dirty="0">
                  <a:solidFill>
                    <a:srgbClr val="000000"/>
                  </a:solidFill>
                  <a:latin typeface="Muli"/>
                </a:rPr>
                <a:t> </a:t>
              </a:r>
              <a:r>
                <a:rPr lang="en-US" sz="3600" dirty="0" err="1">
                  <a:solidFill>
                    <a:srgbClr val="000000"/>
                  </a:solidFill>
                  <a:latin typeface="Muli"/>
                </a:rPr>
                <a:t>kết</a:t>
              </a:r>
              <a:r>
                <a:rPr lang="en-US" sz="3600" dirty="0">
                  <a:solidFill>
                    <a:srgbClr val="000000"/>
                  </a:solidFill>
                  <a:latin typeface="Muli"/>
                </a:rPr>
                <a:t> </a:t>
              </a:r>
              <a:r>
                <a:rPr lang="en-US" sz="3600" dirty="0" err="1">
                  <a:solidFill>
                    <a:srgbClr val="000000"/>
                  </a:solidFill>
                  <a:latin typeface="Muli"/>
                </a:rPr>
                <a:t>hợp</a:t>
              </a:r>
              <a:r>
                <a:rPr lang="en-US" sz="3600" dirty="0">
                  <a:solidFill>
                    <a:srgbClr val="000000"/>
                  </a:solidFill>
                  <a:latin typeface="Muli"/>
                </a:rPr>
                <a:t> </a:t>
              </a:r>
              <a:r>
                <a:rPr lang="en-US" sz="3600" dirty="0" err="1">
                  <a:solidFill>
                    <a:srgbClr val="000000"/>
                  </a:solidFill>
                  <a:latin typeface="Muli"/>
                </a:rPr>
                <a:t>của</a:t>
              </a:r>
              <a:r>
                <a:rPr lang="en-US" sz="3600" dirty="0">
                  <a:solidFill>
                    <a:srgbClr val="000000"/>
                  </a:solidFill>
                  <a:latin typeface="Muli"/>
                </a:rPr>
                <a:t> module </a:t>
              </a:r>
              <a:r>
                <a:rPr lang="en-US" sz="3600" dirty="0" err="1">
                  <a:solidFill>
                    <a:srgbClr val="000000"/>
                  </a:solidFill>
                  <a:latin typeface="Muli"/>
                </a:rPr>
                <a:t>Wifi</a:t>
              </a:r>
              <a:r>
                <a:rPr lang="en-US" sz="3600" dirty="0">
                  <a:solidFill>
                    <a:srgbClr val="000000"/>
                  </a:solidFill>
                  <a:latin typeface="Muli"/>
                </a:rPr>
                <a:t> </a:t>
              </a:r>
              <a:r>
                <a:rPr lang="en-US" sz="3600" dirty="0" err="1">
                  <a:solidFill>
                    <a:srgbClr val="000000"/>
                  </a:solidFill>
                  <a:latin typeface="Muli"/>
                </a:rPr>
                <a:t>tích</a:t>
              </a:r>
              <a:r>
                <a:rPr lang="en-US" sz="3600" dirty="0">
                  <a:solidFill>
                    <a:srgbClr val="000000"/>
                  </a:solidFill>
                  <a:latin typeface="Muli"/>
                </a:rPr>
                <a:t> </a:t>
              </a:r>
              <a:r>
                <a:rPr lang="en-US" sz="3600" dirty="0" err="1">
                  <a:solidFill>
                    <a:srgbClr val="000000"/>
                  </a:solidFill>
                  <a:latin typeface="Muli"/>
                </a:rPr>
                <a:t>hợp</a:t>
              </a:r>
              <a:r>
                <a:rPr lang="en-US" sz="3600" dirty="0">
                  <a:solidFill>
                    <a:srgbClr val="000000"/>
                  </a:solidFill>
                  <a:latin typeface="Muli"/>
                </a:rPr>
                <a:t> </a:t>
              </a:r>
              <a:r>
                <a:rPr lang="en-US" sz="3600" dirty="0" err="1">
                  <a:solidFill>
                    <a:srgbClr val="000000"/>
                  </a:solidFill>
                  <a:latin typeface="Muli"/>
                </a:rPr>
                <a:t>sẵn</a:t>
              </a:r>
              <a:r>
                <a:rPr lang="en-US" sz="3600" dirty="0">
                  <a:solidFill>
                    <a:srgbClr val="000000"/>
                  </a:solidFill>
                  <a:latin typeface="Muli"/>
                </a:rPr>
                <a:t> </a:t>
              </a:r>
              <a:r>
                <a:rPr lang="en-US" sz="3600" dirty="0" err="1">
                  <a:solidFill>
                    <a:srgbClr val="000000"/>
                  </a:solidFill>
                  <a:latin typeface="Muli"/>
                </a:rPr>
                <a:t>bên</a:t>
              </a:r>
              <a:r>
                <a:rPr lang="en-US" sz="3600" dirty="0">
                  <a:solidFill>
                    <a:srgbClr val="000000"/>
                  </a:solidFill>
                  <a:latin typeface="Muli"/>
                </a:rPr>
                <a:t> </a:t>
              </a:r>
              <a:r>
                <a:rPr lang="en-US" sz="3600" dirty="0" err="1">
                  <a:solidFill>
                    <a:srgbClr val="000000"/>
                  </a:solidFill>
                  <a:latin typeface="Muli"/>
                </a:rPr>
                <a:t>trong</a:t>
              </a:r>
              <a:r>
                <a:rPr lang="en-US" sz="3600" dirty="0">
                  <a:solidFill>
                    <a:srgbClr val="000000"/>
                  </a:solidFill>
                  <a:latin typeface="Muli"/>
                </a:rPr>
                <a:t> con vi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khiển</a:t>
              </a:r>
              <a:r>
                <a:rPr lang="en-US" sz="3600" dirty="0">
                  <a:solidFill>
                    <a:srgbClr val="000000"/>
                  </a:solidFill>
                  <a:latin typeface="Muli"/>
                </a:rPr>
                <a:t> </a:t>
              </a:r>
              <a:r>
                <a:rPr lang="en-US" sz="3600" dirty="0" err="1">
                  <a:solidFill>
                    <a:srgbClr val="000000"/>
                  </a:solidFill>
                  <a:latin typeface="Muli"/>
                </a:rPr>
                <a:t>chính</a:t>
              </a:r>
              <a:endParaRPr lang="en-US" sz="3600" dirty="0">
                <a:solidFill>
                  <a:srgbClr val="000000"/>
                </a:solidFill>
                <a:latin typeface="Muli"/>
              </a:endParaRPr>
            </a:p>
          </p:txBody>
        </p:sp>
      </p:grpSp>
      <p:sp>
        <p:nvSpPr>
          <p:cNvPr id="37" name="AutoShape 22">
            <a:extLst>
              <a:ext uri="{FF2B5EF4-FFF2-40B4-BE49-F238E27FC236}">
                <a16:creationId xmlns:a16="http://schemas.microsoft.com/office/drawing/2014/main" id="{C867F104-2749-F3D9-4D66-9E2E27DF9F5D}"/>
              </a:ext>
            </a:extLst>
          </p:cNvPr>
          <p:cNvSpPr/>
          <p:nvPr/>
        </p:nvSpPr>
        <p:spPr>
          <a:xfrm>
            <a:off x="22936200" y="4795350"/>
            <a:ext cx="8272402" cy="0"/>
          </a:xfrm>
          <a:prstGeom prst="line">
            <a:avLst/>
          </a:prstGeom>
          <a:ln w="9525" cap="flat">
            <a:solidFill>
              <a:srgbClr val="000000"/>
            </a:solidFill>
            <a:prstDash val="solid"/>
            <a:headEnd type="none" w="sm" len="sm"/>
            <a:tailEnd type="none" w="sm" len="sm"/>
          </a:ln>
        </p:spPr>
        <p:txBody>
          <a:bodyPr/>
          <a:lstStyle/>
          <a:p>
            <a:endParaRPr lang="en-US"/>
          </a:p>
        </p:txBody>
      </p:sp>
      <p:pic>
        <p:nvPicPr>
          <p:cNvPr id="38" name="Hình ảnh 37">
            <a:extLst>
              <a:ext uri="{FF2B5EF4-FFF2-40B4-BE49-F238E27FC236}">
                <a16:creationId xmlns:a16="http://schemas.microsoft.com/office/drawing/2014/main" id="{08D1562E-E99F-18C7-7349-E45EDE969B56}"/>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800" b="97400" l="4000" r="96800">
                        <a14:foregroundMark x1="64667" y1="10600" x2="76800" y2="9600"/>
                        <a14:foregroundMark x1="76800" y1="9600" x2="94000" y2="37800"/>
                        <a14:foregroundMark x1="94000" y1="37800" x2="88133" y2="41000"/>
                        <a14:foregroundMark x1="95867" y1="37800" x2="96933" y2="36200"/>
                        <a14:foregroundMark x1="77333" y1="6400" x2="73067" y2="7000"/>
                        <a14:foregroundMark x1="72133" y1="4800" x2="74800" y2="5400"/>
                        <a14:foregroundMark x1="8533" y1="34800" x2="10667" y2="48600"/>
                        <a14:foregroundMark x1="10667" y1="48600" x2="11733" y2="49800"/>
                        <a14:foregroundMark x1="4000" y1="36200" x2="6133" y2="43400"/>
                        <a14:foregroundMark x1="32400" y1="85600" x2="32400" y2="85600"/>
                        <a14:foregroundMark x1="36000" y1="85000" x2="36000" y2="85000"/>
                        <a14:foregroundMark x1="31867" y1="92400" x2="31867" y2="92400"/>
                        <a14:foregroundMark x1="31867" y1="95800" x2="31867" y2="95800"/>
                        <a14:foregroundMark x1="35200" y1="96400" x2="35200" y2="96400"/>
                        <a14:foregroundMark x1="31067" y1="97400" x2="31067" y2="97400"/>
                        <a14:backgroundMark x1="18400" y1="15400" x2="18400" y2="15400"/>
                        <a14:backgroundMark x1="24000" y1="7600" x2="24000" y2="7600"/>
                      </a14:backgroundRemoval>
                    </a14:imgEffect>
                  </a14:imgLayer>
                </a14:imgProps>
              </a:ext>
            </a:extLst>
          </a:blip>
          <a:stretch>
            <a:fillRect/>
          </a:stretch>
        </p:blipFill>
        <p:spPr>
          <a:xfrm>
            <a:off x="5933615" y="15306017"/>
            <a:ext cx="5104548" cy="3403032"/>
          </a:xfrm>
          <a:prstGeom prst="rect">
            <a:avLst/>
          </a:prstGeom>
        </p:spPr>
      </p:pic>
      <p:pic>
        <p:nvPicPr>
          <p:cNvPr id="39" name="Hình ảnh 38">
            <a:extLst>
              <a:ext uri="{FF2B5EF4-FFF2-40B4-BE49-F238E27FC236}">
                <a16:creationId xmlns:a16="http://schemas.microsoft.com/office/drawing/2014/main" id="{2222EAD1-C23D-6C3E-F0C2-55F3A8B1EBB6}"/>
              </a:ext>
            </a:extLst>
          </p:cNvPr>
          <p:cNvPicPr>
            <a:picLocks noChangeAspect="1"/>
          </p:cNvPicPr>
          <p:nvPr/>
        </p:nvPicPr>
        <p:blipFill>
          <a:blip r:embed="rId4"/>
          <a:stretch>
            <a:fillRect/>
          </a:stretch>
        </p:blipFill>
        <p:spPr>
          <a:xfrm>
            <a:off x="11648615" y="14913655"/>
            <a:ext cx="5853744" cy="388339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028700" y="1038225"/>
            <a:ext cx="5512745" cy="2549672"/>
          </a:xfrm>
          <a:prstGeom prst="rect">
            <a:avLst/>
          </a:prstGeom>
        </p:spPr>
        <p:txBody>
          <a:bodyPr lIns="0" tIns="0" rIns="0" bIns="0" rtlCol="0" anchor="t">
            <a:spAutoFit/>
          </a:bodyPr>
          <a:lstStyle/>
          <a:p>
            <a:pPr>
              <a:lnSpc>
                <a:spcPts val="10199"/>
              </a:lnSpc>
              <a:spcBef>
                <a:spcPct val="0"/>
              </a:spcBef>
            </a:pPr>
            <a:r>
              <a:rPr lang="en-US" sz="8499" spc="-84" dirty="0">
                <a:solidFill>
                  <a:srgbClr val="000000"/>
                </a:solidFill>
                <a:latin typeface="Muli Bold"/>
              </a:rPr>
              <a:t>Module ESP8266</a:t>
            </a:r>
          </a:p>
        </p:txBody>
      </p:sp>
      <p:grpSp>
        <p:nvGrpSpPr>
          <p:cNvPr id="3" name="Group 3"/>
          <p:cNvGrpSpPr/>
          <p:nvPr/>
        </p:nvGrpSpPr>
        <p:grpSpPr>
          <a:xfrm rot="-10800000">
            <a:off x="-1306086" y="4784384"/>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5" name="Group 5"/>
          <p:cNvGrpSpPr/>
          <p:nvPr/>
        </p:nvGrpSpPr>
        <p:grpSpPr>
          <a:xfrm rot="-10800000">
            <a:off x="3061137" y="7468788"/>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grpSp>
        <p:nvGrpSpPr>
          <p:cNvPr id="7" name="Group 7"/>
          <p:cNvGrpSpPr/>
          <p:nvPr/>
        </p:nvGrpSpPr>
        <p:grpSpPr>
          <a:xfrm rot="-10800000">
            <a:off x="2780085" y="4005595"/>
            <a:ext cx="1798578" cy="15575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9" name="Group 9"/>
          <p:cNvGrpSpPr/>
          <p:nvPr/>
        </p:nvGrpSpPr>
        <p:grpSpPr>
          <a:xfrm rot="-10800000">
            <a:off x="300983" y="7795449"/>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11" name="Group 11"/>
          <p:cNvGrpSpPr/>
          <p:nvPr/>
        </p:nvGrpSpPr>
        <p:grpSpPr>
          <a:xfrm>
            <a:off x="8986898" y="1108475"/>
            <a:ext cx="8272402" cy="3567514"/>
            <a:chOff x="0" y="9525"/>
            <a:chExt cx="11029869" cy="4756687"/>
          </a:xfrm>
        </p:grpSpPr>
        <p:sp>
          <p:nvSpPr>
            <p:cNvPr id="12" name="TextBox 12"/>
            <p:cNvSpPr txBox="1"/>
            <p:nvPr/>
          </p:nvSpPr>
          <p:spPr>
            <a:xfrm>
              <a:off x="0" y="9525"/>
              <a:ext cx="11029869" cy="796715"/>
            </a:xfrm>
            <a:prstGeom prst="rect">
              <a:avLst/>
            </a:prstGeom>
          </p:spPr>
          <p:txBody>
            <a:bodyPr lIns="0" tIns="0" rIns="0" bIns="0" rtlCol="0" anchor="t">
              <a:spAutoFit/>
            </a:bodyPr>
            <a:lstStyle/>
            <a:p>
              <a:pPr>
                <a:lnSpc>
                  <a:spcPts val="4320"/>
                </a:lnSpc>
                <a:spcBef>
                  <a:spcPct val="0"/>
                </a:spcBef>
              </a:pPr>
              <a:r>
                <a:rPr lang="en-US" sz="6000" dirty="0" err="1">
                  <a:solidFill>
                    <a:srgbClr val="000000"/>
                  </a:solidFill>
                  <a:latin typeface="Muli Bold"/>
                </a:rPr>
                <a:t>Giới</a:t>
              </a:r>
              <a:r>
                <a:rPr lang="en-US" sz="6000" dirty="0">
                  <a:solidFill>
                    <a:srgbClr val="000000"/>
                  </a:solidFill>
                  <a:latin typeface="Muli Bold"/>
                </a:rPr>
                <a:t> </a:t>
              </a:r>
              <a:r>
                <a:rPr lang="en-US" sz="6000" dirty="0" err="1">
                  <a:solidFill>
                    <a:srgbClr val="000000"/>
                  </a:solidFill>
                  <a:latin typeface="Muli Bold"/>
                </a:rPr>
                <a:t>thiệu</a:t>
              </a:r>
              <a:endParaRPr lang="en-US" sz="6000" dirty="0">
                <a:solidFill>
                  <a:srgbClr val="000000"/>
                </a:solidFill>
                <a:latin typeface="Muli Bold"/>
              </a:endParaRPr>
            </a:p>
          </p:txBody>
        </p:sp>
        <p:sp>
          <p:nvSpPr>
            <p:cNvPr id="13" name="TextBox 13"/>
            <p:cNvSpPr txBox="1"/>
            <p:nvPr/>
          </p:nvSpPr>
          <p:spPr>
            <a:xfrm>
              <a:off x="0" y="1072892"/>
              <a:ext cx="11029869" cy="3693320"/>
            </a:xfrm>
            <a:prstGeom prst="rect">
              <a:avLst/>
            </a:prstGeom>
          </p:spPr>
          <p:txBody>
            <a:bodyPr lIns="0" tIns="0" rIns="0" bIns="0" rtlCol="0" anchor="t">
              <a:spAutoFit/>
            </a:bodyPr>
            <a:lstStyle/>
            <a:p>
              <a:pPr algn="just">
                <a:spcBef>
                  <a:spcPct val="0"/>
                </a:spcBef>
              </a:pPr>
              <a:r>
                <a:rPr lang="en-US" sz="3600" dirty="0">
                  <a:solidFill>
                    <a:srgbClr val="000000"/>
                  </a:solidFill>
                  <a:latin typeface="Muli"/>
                </a:rPr>
                <a:t>ESP8266 </a:t>
              </a:r>
              <a:r>
                <a:rPr lang="en-US" sz="3600" dirty="0" err="1">
                  <a:solidFill>
                    <a:srgbClr val="000000"/>
                  </a:solidFill>
                  <a:latin typeface="Muli"/>
                </a:rPr>
                <a:t>là</a:t>
              </a:r>
              <a:r>
                <a:rPr lang="en-US" sz="3600" dirty="0">
                  <a:solidFill>
                    <a:srgbClr val="000000"/>
                  </a:solidFill>
                  <a:latin typeface="Muli"/>
                </a:rPr>
                <a:t> </a:t>
              </a:r>
              <a:r>
                <a:rPr lang="en-US" sz="3600" dirty="0" err="1">
                  <a:solidFill>
                    <a:srgbClr val="000000"/>
                  </a:solidFill>
                  <a:latin typeface="Muli"/>
                </a:rPr>
                <a:t>một</a:t>
              </a:r>
              <a:r>
                <a:rPr lang="en-US" sz="3600" dirty="0">
                  <a:solidFill>
                    <a:srgbClr val="000000"/>
                  </a:solidFill>
                  <a:latin typeface="Muli"/>
                </a:rPr>
                <a:t> </a:t>
              </a:r>
              <a:r>
                <a:rPr lang="en-US" sz="3600" dirty="0" err="1">
                  <a:solidFill>
                    <a:srgbClr val="000000"/>
                  </a:solidFill>
                  <a:latin typeface="Muli"/>
                </a:rPr>
                <a:t>mạch</a:t>
              </a:r>
              <a:r>
                <a:rPr lang="en-US" sz="3600" dirty="0">
                  <a:solidFill>
                    <a:srgbClr val="000000"/>
                  </a:solidFill>
                  <a:latin typeface="Muli"/>
                </a:rPr>
                <a:t> vi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khiển</a:t>
              </a:r>
              <a:r>
                <a:rPr lang="en-US" sz="3600" dirty="0">
                  <a:solidFill>
                    <a:srgbClr val="000000"/>
                  </a:solidFill>
                  <a:latin typeface="Muli"/>
                </a:rPr>
                <a:t> </a:t>
              </a:r>
              <a:r>
                <a:rPr lang="en-US" sz="3600" dirty="0" err="1">
                  <a:solidFill>
                    <a:srgbClr val="000000"/>
                  </a:solidFill>
                  <a:latin typeface="Muli"/>
                </a:rPr>
                <a:t>có</a:t>
              </a:r>
              <a:r>
                <a:rPr lang="en-US" sz="3600" dirty="0">
                  <a:solidFill>
                    <a:srgbClr val="000000"/>
                  </a:solidFill>
                  <a:latin typeface="Muli"/>
                </a:rPr>
                <a:t> </a:t>
              </a:r>
              <a:r>
                <a:rPr lang="en-US" sz="3600" dirty="0" err="1">
                  <a:solidFill>
                    <a:srgbClr val="000000"/>
                  </a:solidFill>
                  <a:latin typeface="Muli"/>
                </a:rPr>
                <a:t>thể</a:t>
              </a:r>
              <a:r>
                <a:rPr lang="en-US" sz="3600" dirty="0">
                  <a:solidFill>
                    <a:srgbClr val="000000"/>
                  </a:solidFill>
                  <a:latin typeface="Muli"/>
                </a:rPr>
                <a:t> </a:t>
              </a:r>
              <a:r>
                <a:rPr lang="en-US" sz="3600" dirty="0" err="1">
                  <a:solidFill>
                    <a:srgbClr val="000000"/>
                  </a:solidFill>
                  <a:latin typeface="Muli"/>
                </a:rPr>
                <a:t>giúp</a:t>
              </a:r>
              <a:r>
                <a:rPr lang="en-US" sz="3600" dirty="0">
                  <a:solidFill>
                    <a:srgbClr val="000000"/>
                  </a:solidFill>
                  <a:latin typeface="Muli"/>
                </a:rPr>
                <a:t> </a:t>
              </a:r>
              <a:r>
                <a:rPr lang="en-US" sz="3600" dirty="0" err="1">
                  <a:solidFill>
                    <a:srgbClr val="000000"/>
                  </a:solidFill>
                  <a:latin typeface="Muli"/>
                </a:rPr>
                <a:t>chúng</a:t>
              </a:r>
              <a:r>
                <a:rPr lang="en-US" sz="3600" dirty="0">
                  <a:solidFill>
                    <a:srgbClr val="000000"/>
                  </a:solidFill>
                  <a:latin typeface="Muli"/>
                </a:rPr>
                <a:t> ta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khiển</a:t>
              </a:r>
              <a:r>
                <a:rPr lang="en-US" sz="3600" dirty="0">
                  <a:solidFill>
                    <a:srgbClr val="000000"/>
                  </a:solidFill>
                  <a:latin typeface="Muli"/>
                </a:rPr>
                <a:t> </a:t>
              </a:r>
              <a:r>
                <a:rPr lang="en-US" sz="3600" dirty="0" err="1">
                  <a:solidFill>
                    <a:srgbClr val="000000"/>
                  </a:solidFill>
                  <a:latin typeface="Muli"/>
                </a:rPr>
                <a:t>các</a:t>
              </a:r>
              <a:r>
                <a:rPr lang="en-US" sz="3600" dirty="0">
                  <a:solidFill>
                    <a:srgbClr val="000000"/>
                  </a:solidFill>
                  <a:latin typeface="Muli"/>
                </a:rPr>
                <a:t> </a:t>
              </a:r>
              <a:r>
                <a:rPr lang="en-US" sz="3600" dirty="0" err="1">
                  <a:solidFill>
                    <a:srgbClr val="000000"/>
                  </a:solidFill>
                  <a:latin typeface="Muli"/>
                </a:rPr>
                <a:t>thiết</a:t>
              </a:r>
              <a:r>
                <a:rPr lang="en-US" sz="3600" dirty="0">
                  <a:solidFill>
                    <a:srgbClr val="000000"/>
                  </a:solidFill>
                  <a:latin typeface="Muli"/>
                </a:rPr>
                <a:t> </a:t>
              </a:r>
              <a:r>
                <a:rPr lang="en-US" sz="3600" dirty="0" err="1">
                  <a:solidFill>
                    <a:srgbClr val="000000"/>
                  </a:solidFill>
                  <a:latin typeface="Muli"/>
                </a:rPr>
                <a:t>bị</a:t>
              </a:r>
              <a:r>
                <a:rPr lang="en-US" sz="3600" dirty="0">
                  <a:solidFill>
                    <a:srgbClr val="000000"/>
                  </a:solidFill>
                  <a:latin typeface="Muli"/>
                </a:rPr>
                <a:t> </a:t>
              </a:r>
              <a:r>
                <a:rPr lang="en-US" sz="3600" dirty="0" err="1">
                  <a:solidFill>
                    <a:srgbClr val="000000"/>
                  </a:solidFill>
                  <a:latin typeface="Muli"/>
                </a:rPr>
                <a:t>điện</a:t>
              </a:r>
              <a:r>
                <a:rPr lang="en-US" sz="3600" dirty="0">
                  <a:solidFill>
                    <a:srgbClr val="000000"/>
                  </a:solidFill>
                  <a:latin typeface="Muli"/>
                </a:rPr>
                <a:t> </a:t>
              </a:r>
              <a:r>
                <a:rPr lang="en-US" sz="3600" dirty="0" err="1">
                  <a:solidFill>
                    <a:srgbClr val="000000"/>
                  </a:solidFill>
                  <a:latin typeface="Muli"/>
                </a:rPr>
                <a:t>tử</a:t>
              </a:r>
              <a:r>
                <a:rPr lang="en-US" sz="3600" dirty="0">
                  <a:solidFill>
                    <a:srgbClr val="000000"/>
                  </a:solidFill>
                  <a:latin typeface="Muli"/>
                </a:rPr>
                <a:t>.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đặc</a:t>
              </a:r>
              <a:r>
                <a:rPr lang="en-US" sz="3600" dirty="0">
                  <a:solidFill>
                    <a:srgbClr val="000000"/>
                  </a:solidFill>
                  <a:latin typeface="Muli"/>
                </a:rPr>
                <a:t> </a:t>
              </a:r>
              <a:r>
                <a:rPr lang="en-US" sz="3600" dirty="0" err="1">
                  <a:solidFill>
                    <a:srgbClr val="000000"/>
                  </a:solidFill>
                  <a:latin typeface="Muli"/>
                </a:rPr>
                <a:t>biệt</a:t>
              </a:r>
              <a:r>
                <a:rPr lang="en-US" sz="3600" dirty="0">
                  <a:solidFill>
                    <a:srgbClr val="000000"/>
                  </a:solidFill>
                  <a:latin typeface="Muli"/>
                </a:rPr>
                <a:t> </a:t>
              </a:r>
              <a:r>
                <a:rPr lang="en-US" sz="3600" dirty="0" err="1">
                  <a:solidFill>
                    <a:srgbClr val="000000"/>
                  </a:solidFill>
                  <a:latin typeface="Muli"/>
                </a:rPr>
                <a:t>của</a:t>
              </a:r>
              <a:r>
                <a:rPr lang="en-US" sz="3600" dirty="0">
                  <a:solidFill>
                    <a:srgbClr val="000000"/>
                  </a:solidFill>
                  <a:latin typeface="Muli"/>
                </a:rPr>
                <a:t> </a:t>
              </a:r>
              <a:r>
                <a:rPr lang="en-US" sz="3600" dirty="0" err="1">
                  <a:solidFill>
                    <a:srgbClr val="000000"/>
                  </a:solidFill>
                  <a:latin typeface="Muli"/>
                </a:rPr>
                <a:t>nó</a:t>
              </a:r>
              <a:r>
                <a:rPr lang="en-US" sz="3600" dirty="0">
                  <a:solidFill>
                    <a:srgbClr val="000000"/>
                  </a:solidFill>
                  <a:latin typeface="Muli"/>
                </a:rPr>
                <a:t>, </a:t>
              </a:r>
              <a:r>
                <a:rPr lang="en-US" sz="3600" dirty="0" err="1">
                  <a:solidFill>
                    <a:srgbClr val="000000"/>
                  </a:solidFill>
                  <a:latin typeface="Muli"/>
                </a:rPr>
                <a:t>đó</a:t>
              </a:r>
              <a:r>
                <a:rPr lang="en-US" sz="3600" dirty="0">
                  <a:solidFill>
                    <a:srgbClr val="000000"/>
                  </a:solidFill>
                  <a:latin typeface="Muli"/>
                </a:rPr>
                <a:t> </a:t>
              </a:r>
              <a:r>
                <a:rPr lang="en-US" sz="3600" dirty="0" err="1">
                  <a:solidFill>
                    <a:srgbClr val="000000"/>
                  </a:solidFill>
                  <a:latin typeface="Muli"/>
                </a:rPr>
                <a:t>là</a:t>
              </a:r>
              <a:r>
                <a:rPr lang="en-US" sz="3600" dirty="0">
                  <a:solidFill>
                    <a:srgbClr val="000000"/>
                  </a:solidFill>
                  <a:latin typeface="Muli"/>
                </a:rPr>
                <a:t> </a:t>
              </a:r>
              <a:r>
                <a:rPr lang="en-US" sz="3600" dirty="0" err="1">
                  <a:solidFill>
                    <a:srgbClr val="000000"/>
                  </a:solidFill>
                  <a:latin typeface="Muli"/>
                </a:rPr>
                <a:t>sự</a:t>
              </a:r>
              <a:r>
                <a:rPr lang="en-US" sz="3600" dirty="0">
                  <a:solidFill>
                    <a:srgbClr val="000000"/>
                  </a:solidFill>
                  <a:latin typeface="Muli"/>
                </a:rPr>
                <a:t> </a:t>
              </a:r>
              <a:r>
                <a:rPr lang="en-US" sz="3600" dirty="0" err="1">
                  <a:solidFill>
                    <a:srgbClr val="000000"/>
                  </a:solidFill>
                  <a:latin typeface="Muli"/>
                </a:rPr>
                <a:t>kết</a:t>
              </a:r>
              <a:r>
                <a:rPr lang="en-US" sz="3600" dirty="0">
                  <a:solidFill>
                    <a:srgbClr val="000000"/>
                  </a:solidFill>
                  <a:latin typeface="Muli"/>
                </a:rPr>
                <a:t> </a:t>
              </a:r>
              <a:r>
                <a:rPr lang="en-US" sz="3600" dirty="0" err="1">
                  <a:solidFill>
                    <a:srgbClr val="000000"/>
                  </a:solidFill>
                  <a:latin typeface="Muli"/>
                </a:rPr>
                <a:t>hợp</a:t>
              </a:r>
              <a:r>
                <a:rPr lang="en-US" sz="3600" dirty="0">
                  <a:solidFill>
                    <a:srgbClr val="000000"/>
                  </a:solidFill>
                  <a:latin typeface="Muli"/>
                </a:rPr>
                <a:t> </a:t>
              </a:r>
              <a:r>
                <a:rPr lang="en-US" sz="3600" dirty="0" err="1">
                  <a:solidFill>
                    <a:srgbClr val="000000"/>
                  </a:solidFill>
                  <a:latin typeface="Muli"/>
                </a:rPr>
                <a:t>của</a:t>
              </a:r>
              <a:r>
                <a:rPr lang="en-US" sz="3600" dirty="0">
                  <a:solidFill>
                    <a:srgbClr val="000000"/>
                  </a:solidFill>
                  <a:latin typeface="Muli"/>
                </a:rPr>
                <a:t> module </a:t>
              </a:r>
              <a:r>
                <a:rPr lang="en-US" sz="3600" dirty="0" err="1">
                  <a:solidFill>
                    <a:srgbClr val="000000"/>
                  </a:solidFill>
                  <a:latin typeface="Muli"/>
                </a:rPr>
                <a:t>Wifi</a:t>
              </a:r>
              <a:r>
                <a:rPr lang="en-US" sz="3600" dirty="0">
                  <a:solidFill>
                    <a:srgbClr val="000000"/>
                  </a:solidFill>
                  <a:latin typeface="Muli"/>
                </a:rPr>
                <a:t> </a:t>
              </a:r>
              <a:r>
                <a:rPr lang="en-US" sz="3600" dirty="0" err="1">
                  <a:solidFill>
                    <a:srgbClr val="000000"/>
                  </a:solidFill>
                  <a:latin typeface="Muli"/>
                </a:rPr>
                <a:t>tích</a:t>
              </a:r>
              <a:r>
                <a:rPr lang="en-US" sz="3600" dirty="0">
                  <a:solidFill>
                    <a:srgbClr val="000000"/>
                  </a:solidFill>
                  <a:latin typeface="Muli"/>
                </a:rPr>
                <a:t> </a:t>
              </a:r>
              <a:r>
                <a:rPr lang="en-US" sz="3600" dirty="0" err="1">
                  <a:solidFill>
                    <a:srgbClr val="000000"/>
                  </a:solidFill>
                  <a:latin typeface="Muli"/>
                </a:rPr>
                <a:t>hợp</a:t>
              </a:r>
              <a:r>
                <a:rPr lang="en-US" sz="3600" dirty="0">
                  <a:solidFill>
                    <a:srgbClr val="000000"/>
                  </a:solidFill>
                  <a:latin typeface="Muli"/>
                </a:rPr>
                <a:t> </a:t>
              </a:r>
              <a:r>
                <a:rPr lang="en-US" sz="3600" dirty="0" err="1">
                  <a:solidFill>
                    <a:srgbClr val="000000"/>
                  </a:solidFill>
                  <a:latin typeface="Muli"/>
                </a:rPr>
                <a:t>sẵn</a:t>
              </a:r>
              <a:r>
                <a:rPr lang="en-US" sz="3600" dirty="0">
                  <a:solidFill>
                    <a:srgbClr val="000000"/>
                  </a:solidFill>
                  <a:latin typeface="Muli"/>
                </a:rPr>
                <a:t> </a:t>
              </a:r>
              <a:r>
                <a:rPr lang="en-US" sz="3600" dirty="0" err="1">
                  <a:solidFill>
                    <a:srgbClr val="000000"/>
                  </a:solidFill>
                  <a:latin typeface="Muli"/>
                </a:rPr>
                <a:t>bên</a:t>
              </a:r>
              <a:r>
                <a:rPr lang="en-US" sz="3600" dirty="0">
                  <a:solidFill>
                    <a:srgbClr val="000000"/>
                  </a:solidFill>
                  <a:latin typeface="Muli"/>
                </a:rPr>
                <a:t> </a:t>
              </a:r>
              <a:r>
                <a:rPr lang="en-US" sz="3600" dirty="0" err="1">
                  <a:solidFill>
                    <a:srgbClr val="000000"/>
                  </a:solidFill>
                  <a:latin typeface="Muli"/>
                </a:rPr>
                <a:t>trong</a:t>
              </a:r>
              <a:r>
                <a:rPr lang="en-US" sz="3600" dirty="0">
                  <a:solidFill>
                    <a:srgbClr val="000000"/>
                  </a:solidFill>
                  <a:latin typeface="Muli"/>
                </a:rPr>
                <a:t> con vi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khiển</a:t>
              </a:r>
              <a:r>
                <a:rPr lang="en-US" sz="3600" dirty="0">
                  <a:solidFill>
                    <a:srgbClr val="000000"/>
                  </a:solidFill>
                  <a:latin typeface="Muli"/>
                </a:rPr>
                <a:t> </a:t>
              </a:r>
              <a:r>
                <a:rPr lang="en-US" sz="3600" dirty="0" err="1">
                  <a:solidFill>
                    <a:srgbClr val="000000"/>
                  </a:solidFill>
                  <a:latin typeface="Muli"/>
                </a:rPr>
                <a:t>chính</a:t>
              </a:r>
              <a:endParaRPr lang="en-US" sz="3600" dirty="0">
                <a:solidFill>
                  <a:srgbClr val="000000"/>
                </a:solidFill>
                <a:latin typeface="Muli"/>
              </a:endParaRPr>
            </a:p>
          </p:txBody>
        </p:sp>
      </p:grpSp>
      <p:sp>
        <p:nvSpPr>
          <p:cNvPr id="22" name="AutoShape 22"/>
          <p:cNvSpPr/>
          <p:nvPr/>
        </p:nvSpPr>
        <p:spPr>
          <a:xfrm>
            <a:off x="8986898" y="4795350"/>
            <a:ext cx="8272402" cy="0"/>
          </a:xfrm>
          <a:prstGeom prst="line">
            <a:avLst/>
          </a:prstGeom>
          <a:ln w="9525" cap="flat">
            <a:solidFill>
              <a:srgbClr val="000000"/>
            </a:solidFill>
            <a:prstDash val="solid"/>
            <a:headEnd type="none" w="sm" len="sm"/>
            <a:tailEnd type="none" w="sm" len="sm"/>
          </a:ln>
        </p:spPr>
        <p:txBody>
          <a:bodyPr/>
          <a:lstStyle/>
          <a:p>
            <a:endParaRPr lang="en-US"/>
          </a:p>
        </p:txBody>
      </p:sp>
      <p:pic>
        <p:nvPicPr>
          <p:cNvPr id="23" name="Hình ảnh 22">
            <a:extLst>
              <a:ext uri="{FF2B5EF4-FFF2-40B4-BE49-F238E27FC236}">
                <a16:creationId xmlns:a16="http://schemas.microsoft.com/office/drawing/2014/main" id="{8BEFEA0F-2235-6A06-0837-1B97E46DC0B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800" b="97400" l="4000" r="96800">
                        <a14:foregroundMark x1="64667" y1="10600" x2="76800" y2="9600"/>
                        <a14:foregroundMark x1="76800" y1="9600" x2="94000" y2="37800"/>
                        <a14:foregroundMark x1="94000" y1="37800" x2="88133" y2="41000"/>
                        <a14:foregroundMark x1="95867" y1="37800" x2="96933" y2="36200"/>
                        <a14:foregroundMark x1="77333" y1="6400" x2="73067" y2="7000"/>
                        <a14:foregroundMark x1="72133" y1="4800" x2="74800" y2="5400"/>
                        <a14:foregroundMark x1="8533" y1="34800" x2="10667" y2="48600"/>
                        <a14:foregroundMark x1="10667" y1="48600" x2="11733" y2="49800"/>
                        <a14:foregroundMark x1="4000" y1="36200" x2="6133" y2="43400"/>
                        <a14:foregroundMark x1="32400" y1="85600" x2="32400" y2="85600"/>
                        <a14:foregroundMark x1="36000" y1="85000" x2="36000" y2="85000"/>
                        <a14:foregroundMark x1="31867" y1="92400" x2="31867" y2="92400"/>
                        <a14:foregroundMark x1="31867" y1="95800" x2="31867" y2="95800"/>
                        <a14:foregroundMark x1="35200" y1="96400" x2="35200" y2="96400"/>
                        <a14:foregroundMark x1="31067" y1="97400" x2="31067" y2="97400"/>
                        <a14:backgroundMark x1="18400" y1="15400" x2="18400" y2="15400"/>
                        <a14:backgroundMark x1="24000" y1="7600" x2="24000" y2="7600"/>
                      </a14:backgroundRemoval>
                    </a14:imgEffect>
                  </a14:imgLayer>
                </a14:imgProps>
              </a:ext>
            </a:extLst>
          </a:blip>
          <a:stretch>
            <a:fillRect/>
          </a:stretch>
        </p:blipFill>
        <p:spPr>
          <a:xfrm>
            <a:off x="6172200" y="5767272"/>
            <a:ext cx="5104548" cy="3403032"/>
          </a:xfrm>
          <a:prstGeom prst="rect">
            <a:avLst/>
          </a:prstGeom>
        </p:spPr>
      </p:pic>
      <p:pic>
        <p:nvPicPr>
          <p:cNvPr id="24" name="Hình ảnh 23">
            <a:extLst>
              <a:ext uri="{FF2B5EF4-FFF2-40B4-BE49-F238E27FC236}">
                <a16:creationId xmlns:a16="http://schemas.microsoft.com/office/drawing/2014/main" id="{C1121822-F0E8-BE74-0E8E-93CA8164CEE8}"/>
              </a:ext>
            </a:extLst>
          </p:cNvPr>
          <p:cNvPicPr>
            <a:picLocks noChangeAspect="1"/>
          </p:cNvPicPr>
          <p:nvPr/>
        </p:nvPicPr>
        <p:blipFill>
          <a:blip r:embed="rId4"/>
          <a:stretch>
            <a:fillRect/>
          </a:stretch>
        </p:blipFill>
        <p:spPr>
          <a:xfrm>
            <a:off x="11887200" y="5374910"/>
            <a:ext cx="5853744" cy="388339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028700" y="1038225"/>
            <a:ext cx="5512745" cy="2549672"/>
          </a:xfrm>
          <a:prstGeom prst="rect">
            <a:avLst/>
          </a:prstGeom>
        </p:spPr>
        <p:txBody>
          <a:bodyPr lIns="0" tIns="0" rIns="0" bIns="0" rtlCol="0" anchor="t">
            <a:spAutoFit/>
          </a:bodyPr>
          <a:lstStyle/>
          <a:p>
            <a:pPr>
              <a:lnSpc>
                <a:spcPts val="10199"/>
              </a:lnSpc>
              <a:spcBef>
                <a:spcPct val="0"/>
              </a:spcBef>
            </a:pPr>
            <a:r>
              <a:rPr lang="en-US" sz="8499" spc="-84" dirty="0">
                <a:solidFill>
                  <a:srgbClr val="000000"/>
                </a:solidFill>
                <a:latin typeface="Muli Bold"/>
              </a:rPr>
              <a:t>Module ESP8266</a:t>
            </a:r>
          </a:p>
        </p:txBody>
      </p:sp>
      <p:grpSp>
        <p:nvGrpSpPr>
          <p:cNvPr id="3" name="Group 3"/>
          <p:cNvGrpSpPr/>
          <p:nvPr/>
        </p:nvGrpSpPr>
        <p:grpSpPr>
          <a:xfrm rot="-10800000">
            <a:off x="-1306086" y="4784384"/>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a:p>
          </p:txBody>
        </p:sp>
      </p:grpSp>
      <p:grpSp>
        <p:nvGrpSpPr>
          <p:cNvPr id="5" name="Group 5"/>
          <p:cNvGrpSpPr/>
          <p:nvPr/>
        </p:nvGrpSpPr>
        <p:grpSpPr>
          <a:xfrm rot="-10800000">
            <a:off x="3061137" y="7468788"/>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a:p>
          </p:txBody>
        </p:sp>
      </p:grpSp>
      <p:grpSp>
        <p:nvGrpSpPr>
          <p:cNvPr id="7" name="Group 7"/>
          <p:cNvGrpSpPr/>
          <p:nvPr/>
        </p:nvGrpSpPr>
        <p:grpSpPr>
          <a:xfrm rot="-10800000">
            <a:off x="2780085" y="4005595"/>
            <a:ext cx="1798578" cy="15575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9" name="Group 9"/>
          <p:cNvGrpSpPr/>
          <p:nvPr/>
        </p:nvGrpSpPr>
        <p:grpSpPr>
          <a:xfrm rot="-10800000">
            <a:off x="300983" y="7795449"/>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a:p>
          </p:txBody>
        </p:sp>
      </p:grpSp>
      <p:grpSp>
        <p:nvGrpSpPr>
          <p:cNvPr id="11" name="Group 11"/>
          <p:cNvGrpSpPr/>
          <p:nvPr/>
        </p:nvGrpSpPr>
        <p:grpSpPr>
          <a:xfrm>
            <a:off x="8986898" y="-6286500"/>
            <a:ext cx="8272402" cy="3567514"/>
            <a:chOff x="0" y="9525"/>
            <a:chExt cx="11029869" cy="4756687"/>
          </a:xfrm>
        </p:grpSpPr>
        <p:sp>
          <p:nvSpPr>
            <p:cNvPr id="12" name="TextBox 12"/>
            <p:cNvSpPr txBox="1"/>
            <p:nvPr/>
          </p:nvSpPr>
          <p:spPr>
            <a:xfrm>
              <a:off x="0" y="9525"/>
              <a:ext cx="11029869" cy="796715"/>
            </a:xfrm>
            <a:prstGeom prst="rect">
              <a:avLst/>
            </a:prstGeom>
          </p:spPr>
          <p:txBody>
            <a:bodyPr lIns="0" tIns="0" rIns="0" bIns="0" rtlCol="0" anchor="t">
              <a:spAutoFit/>
            </a:bodyPr>
            <a:lstStyle/>
            <a:p>
              <a:pPr>
                <a:lnSpc>
                  <a:spcPts val="4320"/>
                </a:lnSpc>
                <a:spcBef>
                  <a:spcPct val="0"/>
                </a:spcBef>
              </a:pPr>
              <a:r>
                <a:rPr lang="en-US" sz="6000" dirty="0" err="1">
                  <a:solidFill>
                    <a:srgbClr val="000000"/>
                  </a:solidFill>
                  <a:latin typeface="Muli Bold"/>
                </a:rPr>
                <a:t>Giới</a:t>
              </a:r>
              <a:r>
                <a:rPr lang="en-US" sz="6000" dirty="0">
                  <a:solidFill>
                    <a:srgbClr val="000000"/>
                  </a:solidFill>
                  <a:latin typeface="Muli Bold"/>
                </a:rPr>
                <a:t> </a:t>
              </a:r>
              <a:r>
                <a:rPr lang="en-US" sz="6000" dirty="0" err="1">
                  <a:solidFill>
                    <a:srgbClr val="000000"/>
                  </a:solidFill>
                  <a:latin typeface="Muli Bold"/>
                </a:rPr>
                <a:t>thiệu</a:t>
              </a:r>
              <a:endParaRPr lang="en-US" sz="6000" dirty="0">
                <a:solidFill>
                  <a:srgbClr val="000000"/>
                </a:solidFill>
                <a:latin typeface="Muli Bold"/>
              </a:endParaRPr>
            </a:p>
          </p:txBody>
        </p:sp>
        <p:sp>
          <p:nvSpPr>
            <p:cNvPr id="13" name="TextBox 13"/>
            <p:cNvSpPr txBox="1"/>
            <p:nvPr/>
          </p:nvSpPr>
          <p:spPr>
            <a:xfrm>
              <a:off x="0" y="1072892"/>
              <a:ext cx="11029869" cy="3693320"/>
            </a:xfrm>
            <a:prstGeom prst="rect">
              <a:avLst/>
            </a:prstGeom>
          </p:spPr>
          <p:txBody>
            <a:bodyPr lIns="0" tIns="0" rIns="0" bIns="0" rtlCol="0" anchor="t">
              <a:spAutoFit/>
            </a:bodyPr>
            <a:lstStyle/>
            <a:p>
              <a:pPr algn="just">
                <a:spcBef>
                  <a:spcPct val="0"/>
                </a:spcBef>
              </a:pPr>
              <a:r>
                <a:rPr lang="en-US" sz="3600" dirty="0">
                  <a:solidFill>
                    <a:srgbClr val="000000"/>
                  </a:solidFill>
                  <a:latin typeface="Muli"/>
                </a:rPr>
                <a:t>ESP8266 </a:t>
              </a:r>
              <a:r>
                <a:rPr lang="en-US" sz="3600" dirty="0" err="1">
                  <a:solidFill>
                    <a:srgbClr val="000000"/>
                  </a:solidFill>
                  <a:latin typeface="Muli"/>
                </a:rPr>
                <a:t>là</a:t>
              </a:r>
              <a:r>
                <a:rPr lang="en-US" sz="3600" dirty="0">
                  <a:solidFill>
                    <a:srgbClr val="000000"/>
                  </a:solidFill>
                  <a:latin typeface="Muli"/>
                </a:rPr>
                <a:t> </a:t>
              </a:r>
              <a:r>
                <a:rPr lang="en-US" sz="3600" dirty="0" err="1">
                  <a:solidFill>
                    <a:srgbClr val="000000"/>
                  </a:solidFill>
                  <a:latin typeface="Muli"/>
                </a:rPr>
                <a:t>một</a:t>
              </a:r>
              <a:r>
                <a:rPr lang="en-US" sz="3600" dirty="0">
                  <a:solidFill>
                    <a:srgbClr val="000000"/>
                  </a:solidFill>
                  <a:latin typeface="Muli"/>
                </a:rPr>
                <a:t> </a:t>
              </a:r>
              <a:r>
                <a:rPr lang="en-US" sz="3600" dirty="0" err="1">
                  <a:solidFill>
                    <a:srgbClr val="000000"/>
                  </a:solidFill>
                  <a:latin typeface="Muli"/>
                </a:rPr>
                <a:t>mạch</a:t>
              </a:r>
              <a:r>
                <a:rPr lang="en-US" sz="3600" dirty="0">
                  <a:solidFill>
                    <a:srgbClr val="000000"/>
                  </a:solidFill>
                  <a:latin typeface="Muli"/>
                </a:rPr>
                <a:t> vi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khiển</a:t>
              </a:r>
              <a:r>
                <a:rPr lang="en-US" sz="3600" dirty="0">
                  <a:solidFill>
                    <a:srgbClr val="000000"/>
                  </a:solidFill>
                  <a:latin typeface="Muli"/>
                </a:rPr>
                <a:t> </a:t>
              </a:r>
              <a:r>
                <a:rPr lang="en-US" sz="3600" dirty="0" err="1">
                  <a:solidFill>
                    <a:srgbClr val="000000"/>
                  </a:solidFill>
                  <a:latin typeface="Muli"/>
                </a:rPr>
                <a:t>có</a:t>
              </a:r>
              <a:r>
                <a:rPr lang="en-US" sz="3600" dirty="0">
                  <a:solidFill>
                    <a:srgbClr val="000000"/>
                  </a:solidFill>
                  <a:latin typeface="Muli"/>
                </a:rPr>
                <a:t> </a:t>
              </a:r>
              <a:r>
                <a:rPr lang="en-US" sz="3600" dirty="0" err="1">
                  <a:solidFill>
                    <a:srgbClr val="000000"/>
                  </a:solidFill>
                  <a:latin typeface="Muli"/>
                </a:rPr>
                <a:t>thể</a:t>
              </a:r>
              <a:r>
                <a:rPr lang="en-US" sz="3600" dirty="0">
                  <a:solidFill>
                    <a:srgbClr val="000000"/>
                  </a:solidFill>
                  <a:latin typeface="Muli"/>
                </a:rPr>
                <a:t> </a:t>
              </a:r>
              <a:r>
                <a:rPr lang="en-US" sz="3600" dirty="0" err="1">
                  <a:solidFill>
                    <a:srgbClr val="000000"/>
                  </a:solidFill>
                  <a:latin typeface="Muli"/>
                </a:rPr>
                <a:t>giúp</a:t>
              </a:r>
              <a:r>
                <a:rPr lang="en-US" sz="3600" dirty="0">
                  <a:solidFill>
                    <a:srgbClr val="000000"/>
                  </a:solidFill>
                  <a:latin typeface="Muli"/>
                </a:rPr>
                <a:t> </a:t>
              </a:r>
              <a:r>
                <a:rPr lang="en-US" sz="3600" dirty="0" err="1">
                  <a:solidFill>
                    <a:srgbClr val="000000"/>
                  </a:solidFill>
                  <a:latin typeface="Muli"/>
                </a:rPr>
                <a:t>chúng</a:t>
              </a:r>
              <a:r>
                <a:rPr lang="en-US" sz="3600" dirty="0">
                  <a:solidFill>
                    <a:srgbClr val="000000"/>
                  </a:solidFill>
                  <a:latin typeface="Muli"/>
                </a:rPr>
                <a:t> ta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khiển</a:t>
              </a:r>
              <a:r>
                <a:rPr lang="en-US" sz="3600" dirty="0">
                  <a:solidFill>
                    <a:srgbClr val="000000"/>
                  </a:solidFill>
                  <a:latin typeface="Muli"/>
                </a:rPr>
                <a:t> </a:t>
              </a:r>
              <a:r>
                <a:rPr lang="en-US" sz="3600" dirty="0" err="1">
                  <a:solidFill>
                    <a:srgbClr val="000000"/>
                  </a:solidFill>
                  <a:latin typeface="Muli"/>
                </a:rPr>
                <a:t>các</a:t>
              </a:r>
              <a:r>
                <a:rPr lang="en-US" sz="3600" dirty="0">
                  <a:solidFill>
                    <a:srgbClr val="000000"/>
                  </a:solidFill>
                  <a:latin typeface="Muli"/>
                </a:rPr>
                <a:t> </a:t>
              </a:r>
              <a:r>
                <a:rPr lang="en-US" sz="3600" dirty="0" err="1">
                  <a:solidFill>
                    <a:srgbClr val="000000"/>
                  </a:solidFill>
                  <a:latin typeface="Muli"/>
                </a:rPr>
                <a:t>thiết</a:t>
              </a:r>
              <a:r>
                <a:rPr lang="en-US" sz="3600" dirty="0">
                  <a:solidFill>
                    <a:srgbClr val="000000"/>
                  </a:solidFill>
                  <a:latin typeface="Muli"/>
                </a:rPr>
                <a:t> </a:t>
              </a:r>
              <a:r>
                <a:rPr lang="en-US" sz="3600" dirty="0" err="1">
                  <a:solidFill>
                    <a:srgbClr val="000000"/>
                  </a:solidFill>
                  <a:latin typeface="Muli"/>
                </a:rPr>
                <a:t>bị</a:t>
              </a:r>
              <a:r>
                <a:rPr lang="en-US" sz="3600" dirty="0">
                  <a:solidFill>
                    <a:srgbClr val="000000"/>
                  </a:solidFill>
                  <a:latin typeface="Muli"/>
                </a:rPr>
                <a:t> </a:t>
              </a:r>
              <a:r>
                <a:rPr lang="en-US" sz="3600" dirty="0" err="1">
                  <a:solidFill>
                    <a:srgbClr val="000000"/>
                  </a:solidFill>
                  <a:latin typeface="Muli"/>
                </a:rPr>
                <a:t>điện</a:t>
              </a:r>
              <a:r>
                <a:rPr lang="en-US" sz="3600" dirty="0">
                  <a:solidFill>
                    <a:srgbClr val="000000"/>
                  </a:solidFill>
                  <a:latin typeface="Muli"/>
                </a:rPr>
                <a:t> </a:t>
              </a:r>
              <a:r>
                <a:rPr lang="en-US" sz="3600" dirty="0" err="1">
                  <a:solidFill>
                    <a:srgbClr val="000000"/>
                  </a:solidFill>
                  <a:latin typeface="Muli"/>
                </a:rPr>
                <a:t>tử</a:t>
              </a:r>
              <a:r>
                <a:rPr lang="en-US" sz="3600" dirty="0">
                  <a:solidFill>
                    <a:srgbClr val="000000"/>
                  </a:solidFill>
                  <a:latin typeface="Muli"/>
                </a:rPr>
                <a:t>.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đặc</a:t>
              </a:r>
              <a:r>
                <a:rPr lang="en-US" sz="3600" dirty="0">
                  <a:solidFill>
                    <a:srgbClr val="000000"/>
                  </a:solidFill>
                  <a:latin typeface="Muli"/>
                </a:rPr>
                <a:t> </a:t>
              </a:r>
              <a:r>
                <a:rPr lang="en-US" sz="3600" dirty="0" err="1">
                  <a:solidFill>
                    <a:srgbClr val="000000"/>
                  </a:solidFill>
                  <a:latin typeface="Muli"/>
                </a:rPr>
                <a:t>biệt</a:t>
              </a:r>
              <a:r>
                <a:rPr lang="en-US" sz="3600" dirty="0">
                  <a:solidFill>
                    <a:srgbClr val="000000"/>
                  </a:solidFill>
                  <a:latin typeface="Muli"/>
                </a:rPr>
                <a:t> </a:t>
              </a:r>
              <a:r>
                <a:rPr lang="en-US" sz="3600" dirty="0" err="1">
                  <a:solidFill>
                    <a:srgbClr val="000000"/>
                  </a:solidFill>
                  <a:latin typeface="Muli"/>
                </a:rPr>
                <a:t>của</a:t>
              </a:r>
              <a:r>
                <a:rPr lang="en-US" sz="3600" dirty="0">
                  <a:solidFill>
                    <a:srgbClr val="000000"/>
                  </a:solidFill>
                  <a:latin typeface="Muli"/>
                </a:rPr>
                <a:t> </a:t>
              </a:r>
              <a:r>
                <a:rPr lang="en-US" sz="3600" dirty="0" err="1">
                  <a:solidFill>
                    <a:srgbClr val="000000"/>
                  </a:solidFill>
                  <a:latin typeface="Muli"/>
                </a:rPr>
                <a:t>nó</a:t>
              </a:r>
              <a:r>
                <a:rPr lang="en-US" sz="3600" dirty="0">
                  <a:solidFill>
                    <a:srgbClr val="000000"/>
                  </a:solidFill>
                  <a:latin typeface="Muli"/>
                </a:rPr>
                <a:t>, </a:t>
              </a:r>
              <a:r>
                <a:rPr lang="en-US" sz="3600" dirty="0" err="1">
                  <a:solidFill>
                    <a:srgbClr val="000000"/>
                  </a:solidFill>
                  <a:latin typeface="Muli"/>
                </a:rPr>
                <a:t>đó</a:t>
              </a:r>
              <a:r>
                <a:rPr lang="en-US" sz="3600" dirty="0">
                  <a:solidFill>
                    <a:srgbClr val="000000"/>
                  </a:solidFill>
                  <a:latin typeface="Muli"/>
                </a:rPr>
                <a:t> </a:t>
              </a:r>
              <a:r>
                <a:rPr lang="en-US" sz="3600" dirty="0" err="1">
                  <a:solidFill>
                    <a:srgbClr val="000000"/>
                  </a:solidFill>
                  <a:latin typeface="Muli"/>
                </a:rPr>
                <a:t>là</a:t>
              </a:r>
              <a:r>
                <a:rPr lang="en-US" sz="3600" dirty="0">
                  <a:solidFill>
                    <a:srgbClr val="000000"/>
                  </a:solidFill>
                  <a:latin typeface="Muli"/>
                </a:rPr>
                <a:t> </a:t>
              </a:r>
              <a:r>
                <a:rPr lang="en-US" sz="3600" dirty="0" err="1">
                  <a:solidFill>
                    <a:srgbClr val="000000"/>
                  </a:solidFill>
                  <a:latin typeface="Muli"/>
                </a:rPr>
                <a:t>sự</a:t>
              </a:r>
              <a:r>
                <a:rPr lang="en-US" sz="3600" dirty="0">
                  <a:solidFill>
                    <a:srgbClr val="000000"/>
                  </a:solidFill>
                  <a:latin typeface="Muli"/>
                </a:rPr>
                <a:t> </a:t>
              </a:r>
              <a:r>
                <a:rPr lang="en-US" sz="3600" dirty="0" err="1">
                  <a:solidFill>
                    <a:srgbClr val="000000"/>
                  </a:solidFill>
                  <a:latin typeface="Muli"/>
                </a:rPr>
                <a:t>kết</a:t>
              </a:r>
              <a:r>
                <a:rPr lang="en-US" sz="3600" dirty="0">
                  <a:solidFill>
                    <a:srgbClr val="000000"/>
                  </a:solidFill>
                  <a:latin typeface="Muli"/>
                </a:rPr>
                <a:t> </a:t>
              </a:r>
              <a:r>
                <a:rPr lang="en-US" sz="3600" dirty="0" err="1">
                  <a:solidFill>
                    <a:srgbClr val="000000"/>
                  </a:solidFill>
                  <a:latin typeface="Muli"/>
                </a:rPr>
                <a:t>hợp</a:t>
              </a:r>
              <a:r>
                <a:rPr lang="en-US" sz="3600" dirty="0">
                  <a:solidFill>
                    <a:srgbClr val="000000"/>
                  </a:solidFill>
                  <a:latin typeface="Muli"/>
                </a:rPr>
                <a:t> </a:t>
              </a:r>
              <a:r>
                <a:rPr lang="en-US" sz="3600" dirty="0" err="1">
                  <a:solidFill>
                    <a:srgbClr val="000000"/>
                  </a:solidFill>
                  <a:latin typeface="Muli"/>
                </a:rPr>
                <a:t>của</a:t>
              </a:r>
              <a:r>
                <a:rPr lang="en-US" sz="3600" dirty="0">
                  <a:solidFill>
                    <a:srgbClr val="000000"/>
                  </a:solidFill>
                  <a:latin typeface="Muli"/>
                </a:rPr>
                <a:t> module </a:t>
              </a:r>
              <a:r>
                <a:rPr lang="en-US" sz="3600" dirty="0" err="1">
                  <a:solidFill>
                    <a:srgbClr val="000000"/>
                  </a:solidFill>
                  <a:latin typeface="Muli"/>
                </a:rPr>
                <a:t>Wifi</a:t>
              </a:r>
              <a:r>
                <a:rPr lang="en-US" sz="3600" dirty="0">
                  <a:solidFill>
                    <a:srgbClr val="000000"/>
                  </a:solidFill>
                  <a:latin typeface="Muli"/>
                </a:rPr>
                <a:t> </a:t>
              </a:r>
              <a:r>
                <a:rPr lang="en-US" sz="3600" dirty="0" err="1">
                  <a:solidFill>
                    <a:srgbClr val="000000"/>
                  </a:solidFill>
                  <a:latin typeface="Muli"/>
                </a:rPr>
                <a:t>tích</a:t>
              </a:r>
              <a:r>
                <a:rPr lang="en-US" sz="3600" dirty="0">
                  <a:solidFill>
                    <a:srgbClr val="000000"/>
                  </a:solidFill>
                  <a:latin typeface="Muli"/>
                </a:rPr>
                <a:t> </a:t>
              </a:r>
              <a:r>
                <a:rPr lang="en-US" sz="3600" dirty="0" err="1">
                  <a:solidFill>
                    <a:srgbClr val="000000"/>
                  </a:solidFill>
                  <a:latin typeface="Muli"/>
                </a:rPr>
                <a:t>hợp</a:t>
              </a:r>
              <a:r>
                <a:rPr lang="en-US" sz="3600" dirty="0">
                  <a:solidFill>
                    <a:srgbClr val="000000"/>
                  </a:solidFill>
                  <a:latin typeface="Muli"/>
                </a:rPr>
                <a:t> </a:t>
              </a:r>
              <a:r>
                <a:rPr lang="en-US" sz="3600" dirty="0" err="1">
                  <a:solidFill>
                    <a:srgbClr val="000000"/>
                  </a:solidFill>
                  <a:latin typeface="Muli"/>
                </a:rPr>
                <a:t>sẵn</a:t>
              </a:r>
              <a:r>
                <a:rPr lang="en-US" sz="3600" dirty="0">
                  <a:solidFill>
                    <a:srgbClr val="000000"/>
                  </a:solidFill>
                  <a:latin typeface="Muli"/>
                </a:rPr>
                <a:t> </a:t>
              </a:r>
              <a:r>
                <a:rPr lang="en-US" sz="3600" dirty="0" err="1">
                  <a:solidFill>
                    <a:srgbClr val="000000"/>
                  </a:solidFill>
                  <a:latin typeface="Muli"/>
                </a:rPr>
                <a:t>bên</a:t>
              </a:r>
              <a:r>
                <a:rPr lang="en-US" sz="3600" dirty="0">
                  <a:solidFill>
                    <a:srgbClr val="000000"/>
                  </a:solidFill>
                  <a:latin typeface="Muli"/>
                </a:rPr>
                <a:t> </a:t>
              </a:r>
              <a:r>
                <a:rPr lang="en-US" sz="3600" dirty="0" err="1">
                  <a:solidFill>
                    <a:srgbClr val="000000"/>
                  </a:solidFill>
                  <a:latin typeface="Muli"/>
                </a:rPr>
                <a:t>trong</a:t>
              </a:r>
              <a:r>
                <a:rPr lang="en-US" sz="3600" dirty="0">
                  <a:solidFill>
                    <a:srgbClr val="000000"/>
                  </a:solidFill>
                  <a:latin typeface="Muli"/>
                </a:rPr>
                <a:t> con vi </a:t>
              </a:r>
              <a:r>
                <a:rPr lang="en-US" sz="3600" dirty="0" err="1">
                  <a:solidFill>
                    <a:srgbClr val="000000"/>
                  </a:solidFill>
                  <a:latin typeface="Muli"/>
                </a:rPr>
                <a:t>điều</a:t>
              </a:r>
              <a:r>
                <a:rPr lang="en-US" sz="3600" dirty="0">
                  <a:solidFill>
                    <a:srgbClr val="000000"/>
                  </a:solidFill>
                  <a:latin typeface="Muli"/>
                </a:rPr>
                <a:t> </a:t>
              </a:r>
              <a:r>
                <a:rPr lang="en-US" sz="3600" dirty="0" err="1">
                  <a:solidFill>
                    <a:srgbClr val="000000"/>
                  </a:solidFill>
                  <a:latin typeface="Muli"/>
                </a:rPr>
                <a:t>khiển</a:t>
              </a:r>
              <a:r>
                <a:rPr lang="en-US" sz="3600" dirty="0">
                  <a:solidFill>
                    <a:srgbClr val="000000"/>
                  </a:solidFill>
                  <a:latin typeface="Muli"/>
                </a:rPr>
                <a:t> </a:t>
              </a:r>
              <a:r>
                <a:rPr lang="en-US" sz="3600" dirty="0" err="1">
                  <a:solidFill>
                    <a:srgbClr val="000000"/>
                  </a:solidFill>
                  <a:latin typeface="Muli"/>
                </a:rPr>
                <a:t>chính</a:t>
              </a:r>
              <a:endParaRPr lang="en-US" sz="3600" dirty="0">
                <a:solidFill>
                  <a:srgbClr val="000000"/>
                </a:solidFill>
                <a:latin typeface="Muli"/>
              </a:endParaRPr>
            </a:p>
          </p:txBody>
        </p:sp>
      </p:grpSp>
      <p:sp>
        <p:nvSpPr>
          <p:cNvPr id="22" name="AutoShape 22"/>
          <p:cNvSpPr/>
          <p:nvPr/>
        </p:nvSpPr>
        <p:spPr>
          <a:xfrm>
            <a:off x="8986898" y="-1485900"/>
            <a:ext cx="8272402" cy="0"/>
          </a:xfrm>
          <a:prstGeom prst="line">
            <a:avLst/>
          </a:prstGeom>
          <a:ln w="9525" cap="flat">
            <a:solidFill>
              <a:srgbClr val="000000"/>
            </a:solidFill>
            <a:prstDash val="solid"/>
            <a:headEnd type="none" w="sm" len="sm"/>
            <a:tailEnd type="none" w="sm" len="sm"/>
          </a:ln>
        </p:spPr>
        <p:txBody>
          <a:bodyPr/>
          <a:lstStyle/>
          <a:p>
            <a:endParaRPr lang="en-US"/>
          </a:p>
        </p:txBody>
      </p:sp>
      <p:pic>
        <p:nvPicPr>
          <p:cNvPr id="23" name="Hình ảnh 22">
            <a:extLst>
              <a:ext uri="{FF2B5EF4-FFF2-40B4-BE49-F238E27FC236}">
                <a16:creationId xmlns:a16="http://schemas.microsoft.com/office/drawing/2014/main" id="{8BEFEA0F-2235-6A06-0837-1B97E46DC0B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800" b="97400" l="4000" r="96800">
                        <a14:foregroundMark x1="64667" y1="10600" x2="76800" y2="9600"/>
                        <a14:foregroundMark x1="76800" y1="9600" x2="94000" y2="37800"/>
                        <a14:foregroundMark x1="94000" y1="37800" x2="88133" y2="41000"/>
                        <a14:foregroundMark x1="95867" y1="37800" x2="96933" y2="36200"/>
                        <a14:foregroundMark x1="77333" y1="6400" x2="73067" y2="7000"/>
                        <a14:foregroundMark x1="72133" y1="4800" x2="74800" y2="5400"/>
                        <a14:foregroundMark x1="8533" y1="34800" x2="10667" y2="48600"/>
                        <a14:foregroundMark x1="10667" y1="48600" x2="11733" y2="49800"/>
                        <a14:foregroundMark x1="4000" y1="36200" x2="6133" y2="43400"/>
                        <a14:foregroundMark x1="32400" y1="85600" x2="32400" y2="85600"/>
                        <a14:foregroundMark x1="36000" y1="85000" x2="36000" y2="85000"/>
                        <a14:foregroundMark x1="31867" y1="92400" x2="31867" y2="92400"/>
                        <a14:foregroundMark x1="31867" y1="95800" x2="31867" y2="95800"/>
                        <a14:foregroundMark x1="35200" y1="96400" x2="35200" y2="96400"/>
                        <a14:foregroundMark x1="31067" y1="97400" x2="31067" y2="97400"/>
                        <a14:backgroundMark x1="18400" y1="15400" x2="18400" y2="15400"/>
                        <a14:backgroundMark x1="24000" y1="7600" x2="24000" y2="7600"/>
                      </a14:backgroundRemoval>
                    </a14:imgEffect>
                  </a14:imgLayer>
                </a14:imgProps>
              </a:ext>
            </a:extLst>
          </a:blip>
          <a:stretch>
            <a:fillRect/>
          </a:stretch>
        </p:blipFill>
        <p:spPr>
          <a:xfrm>
            <a:off x="6172200" y="14756004"/>
            <a:ext cx="5104548" cy="3403032"/>
          </a:xfrm>
          <a:prstGeom prst="rect">
            <a:avLst/>
          </a:prstGeom>
        </p:spPr>
      </p:pic>
      <p:pic>
        <p:nvPicPr>
          <p:cNvPr id="24" name="Hình ảnh 23">
            <a:extLst>
              <a:ext uri="{FF2B5EF4-FFF2-40B4-BE49-F238E27FC236}">
                <a16:creationId xmlns:a16="http://schemas.microsoft.com/office/drawing/2014/main" id="{C1121822-F0E8-BE74-0E8E-93CA8164CEE8}"/>
              </a:ext>
            </a:extLst>
          </p:cNvPr>
          <p:cNvPicPr>
            <a:picLocks noChangeAspect="1"/>
          </p:cNvPicPr>
          <p:nvPr/>
        </p:nvPicPr>
        <p:blipFill>
          <a:blip r:embed="rId4"/>
          <a:stretch>
            <a:fillRect/>
          </a:stretch>
        </p:blipFill>
        <p:spPr>
          <a:xfrm>
            <a:off x="11887200" y="14363642"/>
            <a:ext cx="5853744" cy="3883390"/>
          </a:xfrm>
          <a:prstGeom prst="rect">
            <a:avLst/>
          </a:prstGeom>
        </p:spPr>
      </p:pic>
      <p:grpSp>
        <p:nvGrpSpPr>
          <p:cNvPr id="14" name="Group 11">
            <a:extLst>
              <a:ext uri="{FF2B5EF4-FFF2-40B4-BE49-F238E27FC236}">
                <a16:creationId xmlns:a16="http://schemas.microsoft.com/office/drawing/2014/main" id="{EDFFA769-AE18-803F-53E7-A587EDA8B6F8}"/>
              </a:ext>
            </a:extLst>
          </p:cNvPr>
          <p:cNvGrpSpPr/>
          <p:nvPr/>
        </p:nvGrpSpPr>
        <p:grpSpPr>
          <a:xfrm>
            <a:off x="7162800" y="1390841"/>
            <a:ext cx="9869087" cy="5229508"/>
            <a:chOff x="0" y="9525"/>
            <a:chExt cx="11029869" cy="6972680"/>
          </a:xfrm>
        </p:grpSpPr>
        <p:sp>
          <p:nvSpPr>
            <p:cNvPr id="15" name="TextBox 12">
              <a:extLst>
                <a:ext uri="{FF2B5EF4-FFF2-40B4-BE49-F238E27FC236}">
                  <a16:creationId xmlns:a16="http://schemas.microsoft.com/office/drawing/2014/main" id="{0F9A4C07-7282-9E30-C52B-71F452419B53}"/>
                </a:ext>
              </a:extLst>
            </p:cNvPr>
            <p:cNvSpPr txBox="1"/>
            <p:nvPr/>
          </p:nvSpPr>
          <p:spPr>
            <a:xfrm>
              <a:off x="0" y="9525"/>
              <a:ext cx="11029869" cy="796715"/>
            </a:xfrm>
            <a:prstGeom prst="rect">
              <a:avLst/>
            </a:prstGeom>
          </p:spPr>
          <p:txBody>
            <a:bodyPr lIns="0" tIns="0" rIns="0" bIns="0" rtlCol="0" anchor="t">
              <a:spAutoFit/>
            </a:bodyPr>
            <a:lstStyle/>
            <a:p>
              <a:pPr>
                <a:lnSpc>
                  <a:spcPts val="4320"/>
                </a:lnSpc>
                <a:spcBef>
                  <a:spcPct val="0"/>
                </a:spcBef>
              </a:pPr>
              <a:r>
                <a:rPr lang="en-US" sz="6000" dirty="0">
                  <a:solidFill>
                    <a:srgbClr val="000000"/>
                  </a:solidFill>
                  <a:latin typeface="Muli Bold"/>
                </a:rPr>
                <a:t>ESP8266 node MCU</a:t>
              </a:r>
            </a:p>
          </p:txBody>
        </p:sp>
        <p:sp>
          <p:nvSpPr>
            <p:cNvPr id="16" name="TextBox 13">
              <a:extLst>
                <a:ext uri="{FF2B5EF4-FFF2-40B4-BE49-F238E27FC236}">
                  <a16:creationId xmlns:a16="http://schemas.microsoft.com/office/drawing/2014/main" id="{FD681437-FD80-9F1F-97B8-43E7B78DA198}"/>
                </a:ext>
              </a:extLst>
            </p:cNvPr>
            <p:cNvSpPr txBox="1"/>
            <p:nvPr/>
          </p:nvSpPr>
          <p:spPr>
            <a:xfrm>
              <a:off x="0" y="1072892"/>
              <a:ext cx="11029869" cy="5909313"/>
            </a:xfrm>
            <a:prstGeom prst="rect">
              <a:avLst/>
            </a:prstGeom>
          </p:spPr>
          <p:txBody>
            <a:bodyPr lIns="0" tIns="0" rIns="0" bIns="0" rtlCol="0" anchor="t">
              <a:spAutoFit/>
            </a:bodyPr>
            <a:lstStyle/>
            <a:p>
              <a:pPr algn="just">
                <a:spcBef>
                  <a:spcPct val="0"/>
                </a:spcBef>
              </a:pPr>
              <a:r>
                <a:rPr lang="vi-VN" sz="3600" dirty="0">
                  <a:solidFill>
                    <a:srgbClr val="000000"/>
                  </a:solidFill>
                  <a:latin typeface="Muli"/>
                </a:rPr>
                <a:t>ESP8266 </a:t>
              </a:r>
              <a:r>
                <a:rPr lang="vi-VN" sz="3600" dirty="0" err="1">
                  <a:solidFill>
                    <a:srgbClr val="000000"/>
                  </a:solidFill>
                  <a:latin typeface="Muli"/>
                </a:rPr>
                <a:t>NodeMCU</a:t>
              </a:r>
              <a:r>
                <a:rPr lang="vi-VN" sz="3600" dirty="0">
                  <a:solidFill>
                    <a:srgbClr val="000000"/>
                  </a:solidFill>
                  <a:latin typeface="Muli"/>
                </a:rPr>
                <a:t> là một </a:t>
              </a:r>
              <a:r>
                <a:rPr lang="vi-VN" sz="3600" dirty="0" err="1">
                  <a:solidFill>
                    <a:srgbClr val="000000"/>
                  </a:solidFill>
                  <a:latin typeface="Muli"/>
                </a:rPr>
                <a:t>module</a:t>
              </a:r>
              <a:r>
                <a:rPr lang="vi-VN" sz="3600" dirty="0">
                  <a:solidFill>
                    <a:srgbClr val="000000"/>
                  </a:solidFill>
                  <a:latin typeface="Muli"/>
                </a:rPr>
                <a:t> phổ biến được sử dụng trong dự án </a:t>
              </a:r>
              <a:r>
                <a:rPr lang="vi-VN" sz="3600" dirty="0" err="1">
                  <a:solidFill>
                    <a:srgbClr val="000000"/>
                  </a:solidFill>
                  <a:latin typeface="Muli"/>
                </a:rPr>
                <a:t>Internet</a:t>
              </a:r>
              <a:r>
                <a:rPr lang="vi-VN" sz="3600" dirty="0">
                  <a:solidFill>
                    <a:srgbClr val="000000"/>
                  </a:solidFill>
                  <a:latin typeface="Muli"/>
                </a:rPr>
                <a:t> </a:t>
              </a:r>
              <a:r>
                <a:rPr lang="vi-VN" sz="3600" dirty="0" err="1">
                  <a:solidFill>
                    <a:srgbClr val="000000"/>
                  </a:solidFill>
                  <a:latin typeface="Muli"/>
                </a:rPr>
                <a:t>of</a:t>
              </a:r>
              <a:r>
                <a:rPr lang="vi-VN" sz="3600" dirty="0">
                  <a:solidFill>
                    <a:srgbClr val="000000"/>
                  </a:solidFill>
                  <a:latin typeface="Muli"/>
                </a:rPr>
                <a:t> </a:t>
              </a:r>
              <a:r>
                <a:rPr lang="vi-VN" sz="3600" dirty="0" err="1">
                  <a:solidFill>
                    <a:srgbClr val="000000"/>
                  </a:solidFill>
                  <a:latin typeface="Muli"/>
                </a:rPr>
                <a:t>Things</a:t>
              </a:r>
              <a:r>
                <a:rPr lang="vi-VN" sz="3600" dirty="0">
                  <a:solidFill>
                    <a:srgbClr val="000000"/>
                  </a:solidFill>
                  <a:latin typeface="Muli"/>
                </a:rPr>
                <a:t> (</a:t>
              </a:r>
              <a:r>
                <a:rPr lang="vi-VN" sz="3600" dirty="0" err="1">
                  <a:solidFill>
                    <a:srgbClr val="000000"/>
                  </a:solidFill>
                  <a:latin typeface="Muli"/>
                </a:rPr>
                <a:t>IoT</a:t>
              </a:r>
              <a:r>
                <a:rPr lang="vi-VN" sz="3600" dirty="0">
                  <a:solidFill>
                    <a:srgbClr val="000000"/>
                  </a:solidFill>
                  <a:latin typeface="Muli"/>
                </a:rPr>
                <a:t>) và nhúng. </a:t>
              </a:r>
              <a:r>
                <a:rPr lang="vi-VN" sz="3600" dirty="0" err="1">
                  <a:solidFill>
                    <a:srgbClr val="000000"/>
                  </a:solidFill>
                  <a:latin typeface="Muli"/>
                </a:rPr>
                <a:t>Module</a:t>
              </a:r>
              <a:r>
                <a:rPr lang="vi-VN" sz="3600" dirty="0">
                  <a:solidFill>
                    <a:srgbClr val="000000"/>
                  </a:solidFill>
                  <a:latin typeface="Muli"/>
                </a:rPr>
                <a:t> này kết hợp vi xử lý ESP8266, một vi xử lý </a:t>
              </a:r>
              <a:r>
                <a:rPr lang="vi-VN" sz="3600" dirty="0" err="1">
                  <a:solidFill>
                    <a:srgbClr val="000000"/>
                  </a:solidFill>
                  <a:latin typeface="Muli"/>
                </a:rPr>
                <a:t>WiFi</a:t>
              </a:r>
              <a:r>
                <a:rPr lang="vi-VN" sz="3600" dirty="0">
                  <a:solidFill>
                    <a:srgbClr val="000000"/>
                  </a:solidFill>
                  <a:latin typeface="Muli"/>
                </a:rPr>
                <a:t> tích hợp, với các phần mạch hỗ trợ và giao diện USB để dễ dàng sử dụng và tích hợp vào các ứng dụng nhúng và </a:t>
              </a:r>
              <a:r>
                <a:rPr lang="vi-VN" sz="3600" dirty="0" err="1">
                  <a:solidFill>
                    <a:srgbClr val="000000"/>
                  </a:solidFill>
                  <a:latin typeface="Muli"/>
                </a:rPr>
                <a:t>IoT</a:t>
              </a:r>
              <a:endParaRPr lang="en-US" sz="3600" dirty="0">
                <a:solidFill>
                  <a:srgbClr val="000000"/>
                </a:solidFill>
                <a:latin typeface="Muli"/>
              </a:endParaRPr>
            </a:p>
          </p:txBody>
        </p:sp>
      </p:grpSp>
      <p:sp>
        <p:nvSpPr>
          <p:cNvPr id="17" name="AutoShape 22">
            <a:extLst>
              <a:ext uri="{FF2B5EF4-FFF2-40B4-BE49-F238E27FC236}">
                <a16:creationId xmlns:a16="http://schemas.microsoft.com/office/drawing/2014/main" id="{D0CE09A2-2D63-1288-AB4C-67DCD6A3CBA1}"/>
              </a:ext>
            </a:extLst>
          </p:cNvPr>
          <p:cNvSpPr/>
          <p:nvPr/>
        </p:nvSpPr>
        <p:spPr>
          <a:xfrm>
            <a:off x="7315200" y="6210300"/>
            <a:ext cx="9716687" cy="0"/>
          </a:xfrm>
          <a:prstGeom prst="line">
            <a:avLst/>
          </a:prstGeom>
          <a:ln w="9525" cap="flat">
            <a:solidFill>
              <a:srgbClr val="000000"/>
            </a:solidFill>
            <a:prstDash val="solid"/>
            <a:headEnd type="none" w="sm" len="sm"/>
            <a:tailEnd type="none" w="sm" len="sm"/>
          </a:ln>
        </p:spPr>
        <p:txBody>
          <a:bodyPr/>
          <a:lstStyle/>
          <a:p>
            <a:endParaRPr lang="en-US"/>
          </a:p>
        </p:txBody>
      </p:sp>
      <p:pic>
        <p:nvPicPr>
          <p:cNvPr id="18" name="Hình ảnh 17">
            <a:extLst>
              <a:ext uri="{FF2B5EF4-FFF2-40B4-BE49-F238E27FC236}">
                <a16:creationId xmlns:a16="http://schemas.microsoft.com/office/drawing/2014/main" id="{32DB19E1-F8C8-3816-7E12-D8BE558AA78A}"/>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4375" r="95125">
                        <a14:foregroundMark x1="8250" y1="37000" x2="14500" y2="41875"/>
                        <a14:foregroundMark x1="14500" y1="41875" x2="14875" y2="41875"/>
                        <a14:foregroundMark x1="4375" y1="38750" x2="5250" y2="38500"/>
                        <a14:foregroundMark x1="4750" y1="40875" x2="9625" y2="43750"/>
                        <a14:foregroundMark x1="16875" y1="51250" x2="16875" y2="51250"/>
                        <a14:foregroundMark x1="86250" y1="50750" x2="82375" y2="54625"/>
                        <a14:foregroundMark x1="91500" y1="40125" x2="89375" y2="45875"/>
                        <a14:foregroundMark x1="81250" y1="35375" x2="82125" y2="36125"/>
                        <a14:foregroundMark x1="95125" y1="41500" x2="93875" y2="43750"/>
                        <a14:foregroundMark x1="30250" y1="19375" x2="27000" y2="20125"/>
                      </a14:backgroundRemoval>
                    </a14:imgEffect>
                  </a14:imgLayer>
                </a14:imgProps>
              </a:ext>
            </a:extLst>
          </a:blip>
          <a:stretch>
            <a:fillRect/>
          </a:stretch>
        </p:blipFill>
        <p:spPr>
          <a:xfrm>
            <a:off x="9301599" y="5479143"/>
            <a:ext cx="5948522" cy="5948522"/>
          </a:xfrm>
          <a:prstGeom prst="rect">
            <a:avLst/>
          </a:prstGeom>
        </p:spPr>
      </p:pic>
    </p:spTree>
    <p:extLst>
      <p:ext uri="{BB962C8B-B14F-4D97-AF65-F5344CB8AC3E}">
        <p14:creationId xmlns:p14="http://schemas.microsoft.com/office/powerpoint/2010/main" val="6085410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176</TotalTime>
  <Words>1159</Words>
  <Application>Microsoft Office PowerPoint</Application>
  <PresentationFormat>Tùy chỉnh</PresentationFormat>
  <Paragraphs>103</Paragraphs>
  <Slides>21</Slides>
  <Notes>0</Notes>
  <HiddenSlides>0</HiddenSlides>
  <MMClips>1</MMClips>
  <ScaleCrop>false</ScaleCrop>
  <HeadingPairs>
    <vt:vector size="6" baseType="variant">
      <vt:variant>
        <vt:lpstr>Phông được Dùng</vt:lpstr>
      </vt:variant>
      <vt:variant>
        <vt:i4>4</vt:i4>
      </vt:variant>
      <vt:variant>
        <vt:lpstr>Chủ đề</vt:lpstr>
      </vt:variant>
      <vt:variant>
        <vt:i4>1</vt:i4>
      </vt:variant>
      <vt:variant>
        <vt:lpstr>Tiêu đề Bản chiếu</vt:lpstr>
      </vt:variant>
      <vt:variant>
        <vt:i4>21</vt:i4>
      </vt:variant>
    </vt:vector>
  </HeadingPairs>
  <TitlesOfParts>
    <vt:vector size="26" baseType="lpstr">
      <vt:lpstr>Muli</vt:lpstr>
      <vt:lpstr>Calibri</vt:lpstr>
      <vt:lpstr>Muli Bold</vt:lpstr>
      <vt:lpstr>Arial</vt:lpstr>
      <vt:lpstr>Office Theme</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Xanh mòng két Xám Doanh nghiệp Hình học Báo cáo thường niên của Công ty Bản thuyết trình Kinh doanh</dc:title>
  <cp:lastModifiedBy>Tú Nguyễn Hữu</cp:lastModifiedBy>
  <cp:revision>12</cp:revision>
  <dcterms:created xsi:type="dcterms:W3CDTF">2006-08-16T00:00:00Z</dcterms:created>
  <dcterms:modified xsi:type="dcterms:W3CDTF">2024-01-05T18:05:08Z</dcterms:modified>
  <dc:identifier>DAF5AqgizVE</dc:identifier>
</cp:coreProperties>
</file>

<file path=docProps/thumbnail.jpeg>
</file>